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257" r:id="rId4"/>
    <p:sldId id="272" r:id="rId5"/>
    <p:sldId id="288" r:id="rId6"/>
    <p:sldId id="286" r:id="rId7"/>
    <p:sldId id="284" r:id="rId8"/>
    <p:sldId id="285" r:id="rId9"/>
    <p:sldId id="287" r:id="rId10"/>
    <p:sldId id="290" r:id="rId11"/>
  </p:sldIdLst>
  <p:sldSz cx="12192000" cy="6858000"/>
  <p:notesSz cx="67246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замат Мураталиевич Сатаев" initials="АМС" lastIdx="2" clrIdx="0">
    <p:extLst>
      <p:ext uri="{19B8F6BF-5375-455C-9EA6-DF929625EA0E}">
        <p15:presenceInfo xmlns:p15="http://schemas.microsoft.com/office/powerpoint/2012/main" userId="S-1-5-21-1715567821-1326574676-1417001333-156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43" autoAdjust="0"/>
  </p:normalViewPr>
  <p:slideViewPr>
    <p:cSldViewPr snapToGrid="0" showGuides="1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2;&#1060;&#1054;\&#1057;&#1090;&#1072;&#1090;&#1075;&#1086;&#1074;\&#1063;&#1077;&#1088;&#1085;&#1086;&#1074;&#1080;&#1082;%20(&#1052;&#1060;&#1054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2;&#1060;&#1054;\&#1063;&#1077;&#1088;&#1085;&#1086;&#1074;&#1080;&#1082;%20(&#1052;&#1060;&#1054;)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2;&#1060;&#1054;\&#1057;&#1090;&#1072;&#1090;&#1075;&#1086;&#1074;\&#1063;&#1077;&#1088;&#1085;&#1086;&#1074;&#1080;&#1082;%20(&#1052;&#1060;&#1054;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2;&#1060;&#1054;\&#1063;&#1077;&#1088;&#1085;&#1086;&#1074;&#1080;&#1082;%20(&#1052;&#1060;&#1054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2;&#1060;&#1054;\&#1063;&#1077;&#1088;&#1085;&#1086;&#1074;&#1080;&#1082;%20(&#1052;&#1060;&#1054;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2;&#1060;&#1054;\&#1063;&#1077;&#1088;&#1085;&#1086;&#1074;&#1080;&#1082;%20(&#1052;&#1060;&#1054;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2;&#1060;&#1054;\&#1057;&#1090;&#1072;&#1090;&#1075;&#1086;&#1074;\&#1063;&#1077;&#1088;&#1085;&#1086;&#1074;&#1080;&#1082;%20(&#1052;&#1060;&#1054;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2;&#1060;&#1054;\&#1057;&#1090;&#1072;&#1090;&#1075;&#1086;&#1074;\&#1063;&#1077;&#1088;&#1085;&#1086;&#1074;&#1080;&#1082;%20(&#1052;&#1060;&#1054;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2;&#1060;&#1054;\&#1063;&#1077;&#1088;&#1085;&#1086;&#1074;&#1080;&#1082;%20(&#1052;&#1060;&#1054;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2;&#1060;&#1054;\&#1063;&#1077;&#1088;&#1085;&#1086;&#1074;&#1080;&#1082;%20(&#1052;&#1060;&#1054;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2;&#1060;&#1054;\&#1063;&#1077;&#1088;&#1085;&#1086;&#1074;&#1080;&#1082;%20(&#1052;&#1060;&#1054;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76736920270888"/>
          <c:y val="6.3020039260884134E-2"/>
          <c:w val="0.60640844275169647"/>
          <c:h val="0.930230355857143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D9-47A1-B4FF-BB6100F54F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D9-47A1-B4FF-BB6100F54F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D9-47A1-B4FF-BB6100F54F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ED9-47A1-B4FF-BB6100F54F9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ED9-47A1-B4FF-BB6100F54F9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ED9-47A1-B4FF-BB6100F54F9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ED9-47A1-B4FF-BB6100F54F9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ED9-47A1-B4FF-BB6100F54F9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ED9-47A1-B4FF-BB6100F54F9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ED9-47A1-B4FF-BB6100F54F9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ED9-47A1-B4FF-BB6100F54F9A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EED9-47A1-B4FF-BB6100F54F9A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EED9-47A1-B4FF-BB6100F54F9A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EED9-47A1-B4FF-BB6100F54F9A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EED9-47A1-B4FF-BB6100F54F9A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EED9-47A1-B4FF-BB6100F54F9A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EED9-47A1-B4FF-BB6100F54F9A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EED9-47A1-B4FF-BB6100F54F9A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EED9-47A1-B4FF-BB6100F54F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'1'!$A$97:$A$115</c:f>
              <c:strCache>
                <c:ptCount val="19"/>
                <c:pt idx="0">
                  <c:v>Абай</c:v>
                </c:pt>
                <c:pt idx="1">
                  <c:v>Акмолинская</c:v>
                </c:pt>
                <c:pt idx="2">
                  <c:v>Актюбинская</c:v>
                </c:pt>
                <c:pt idx="3">
                  <c:v>Костанайская</c:v>
                </c:pt>
                <c:pt idx="4">
                  <c:v>Павлодарская</c:v>
                </c:pt>
                <c:pt idx="5">
                  <c:v>СКО</c:v>
                </c:pt>
                <c:pt idx="6">
                  <c:v>Атырауская</c:v>
                </c:pt>
                <c:pt idx="7">
                  <c:v>Жамбылская</c:v>
                </c:pt>
                <c:pt idx="8">
                  <c:v>ВКО</c:v>
                </c:pt>
                <c:pt idx="9">
                  <c:v>Жетісу</c:v>
                </c:pt>
                <c:pt idx="10">
                  <c:v>Мангистауская</c:v>
                </c:pt>
                <c:pt idx="11">
                  <c:v>Алматинская</c:v>
                </c:pt>
                <c:pt idx="12">
                  <c:v>Кызылординская</c:v>
                </c:pt>
                <c:pt idx="13">
                  <c:v>Туркестанская</c:v>
                </c:pt>
                <c:pt idx="14">
                  <c:v>ЗКО</c:v>
                </c:pt>
                <c:pt idx="15">
                  <c:v>Шымкент</c:v>
                </c:pt>
                <c:pt idx="16">
                  <c:v>Карагандинская</c:v>
                </c:pt>
                <c:pt idx="17">
                  <c:v>Астана</c:v>
                </c:pt>
                <c:pt idx="18">
                  <c:v>Алматы</c:v>
                </c:pt>
              </c:strCache>
            </c:strRef>
          </c:cat>
          <c:val>
            <c:numRef>
              <c:f>'1'!$B$97:$B$115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</c:v>
                </c:pt>
                <c:pt idx="11">
                  <c:v>7</c:v>
                </c:pt>
                <c:pt idx="12">
                  <c:v>7</c:v>
                </c:pt>
                <c:pt idx="13">
                  <c:v>9</c:v>
                </c:pt>
                <c:pt idx="14">
                  <c:v>11</c:v>
                </c:pt>
                <c:pt idx="15">
                  <c:v>17</c:v>
                </c:pt>
                <c:pt idx="16">
                  <c:v>20</c:v>
                </c:pt>
                <c:pt idx="17">
                  <c:v>28</c:v>
                </c:pt>
                <c:pt idx="18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EED9-47A1-B4FF-BB6100F54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'2'!$C$27</c:f>
              <c:strCache>
                <c:ptCount val="1"/>
                <c:pt idx="0">
                  <c:v>Сумма кредита по ОД ЮЛ, млн тг.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'2'!$A$28:$A$32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2022*</c:v>
                </c:pt>
              </c:strCache>
            </c:strRef>
          </c:cat>
          <c:val>
            <c:numRef>
              <c:f>'2'!$C$28:$C$32</c:f>
              <c:numCache>
                <c:formatCode>_-* #,##0_-;\-* #,##0_-;_-* "-"??_-;_-@_-</c:formatCode>
                <c:ptCount val="5"/>
                <c:pt idx="0">
                  <c:v>3939.1559999999999</c:v>
                </c:pt>
                <c:pt idx="1">
                  <c:v>5826.8209999999999</c:v>
                </c:pt>
                <c:pt idx="2">
                  <c:v>9537.4409999999989</c:v>
                </c:pt>
                <c:pt idx="3">
                  <c:v>19306.094000000001</c:v>
                </c:pt>
                <c:pt idx="4">
                  <c:v>22772.116000000002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D-42E9-A086-9B854A4F8865}"/>
            </c:ext>
          </c:extLst>
        </c:ser>
        <c:ser>
          <c:idx val="1"/>
          <c:order val="1"/>
          <c:tx>
            <c:strRef>
              <c:f>'2'!$D$27</c:f>
              <c:strCache>
                <c:ptCount val="1"/>
                <c:pt idx="0">
                  <c:v>Сумма кредита по ОД ФЛ, млн тг.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'2'!$A$28:$A$32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2022*</c:v>
                </c:pt>
              </c:strCache>
            </c:strRef>
          </c:cat>
          <c:val>
            <c:numRef>
              <c:f>'2'!$D$28:$D$32</c:f>
              <c:numCache>
                <c:formatCode>_-* #,##0_-;\-* #,##0_-;_-* "-"??_-;_-@_-</c:formatCode>
                <c:ptCount val="5"/>
                <c:pt idx="0">
                  <c:v>208212.69</c:v>
                </c:pt>
                <c:pt idx="1">
                  <c:v>282974.446</c:v>
                </c:pt>
                <c:pt idx="2">
                  <c:v>390124.95</c:v>
                </c:pt>
                <c:pt idx="3">
                  <c:v>616321.29299999995</c:v>
                </c:pt>
                <c:pt idx="4">
                  <c:v>924821.24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ED-42E9-A086-9B854A4F8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9780288"/>
        <c:axId val="619780704"/>
      </c:barChart>
      <c:catAx>
        <c:axId val="61978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619780704"/>
        <c:crosses val="autoZero"/>
        <c:auto val="1"/>
        <c:lblAlgn val="ctr"/>
        <c:lblOffset val="100"/>
        <c:noMultiLvlLbl val="0"/>
      </c:catAx>
      <c:valAx>
        <c:axId val="6197807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61978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Лист1!$A$36:$A$42</c:f>
              <c:strCache>
                <c:ptCount val="7"/>
                <c:pt idx="0">
                  <c:v>РФ</c:v>
                </c:pt>
                <c:pt idx="1">
                  <c:v>Казахстан</c:v>
                </c:pt>
                <c:pt idx="2">
                  <c:v>Кыргызстан</c:v>
                </c:pt>
                <c:pt idx="3">
                  <c:v>Узбекистан</c:v>
                </c:pt>
                <c:pt idx="4">
                  <c:v>Таджикистан</c:v>
                </c:pt>
                <c:pt idx="5">
                  <c:v>Азербайджан</c:v>
                </c:pt>
                <c:pt idx="6">
                  <c:v>Армения</c:v>
                </c:pt>
              </c:strCache>
            </c:strRef>
          </c:cat>
          <c:val>
            <c:numRef>
              <c:f>Лист1!$B$36:$B$42</c:f>
              <c:numCache>
                <c:formatCode>_-* #,##0_-;\-* #,##0_-;_-* "-"??_-;_-@_-</c:formatCode>
                <c:ptCount val="7"/>
                <c:pt idx="0">
                  <c:v>1091</c:v>
                </c:pt>
                <c:pt idx="1">
                  <c:v>236</c:v>
                </c:pt>
                <c:pt idx="2">
                  <c:v>129</c:v>
                </c:pt>
                <c:pt idx="3">
                  <c:v>86</c:v>
                </c:pt>
                <c:pt idx="4">
                  <c:v>80</c:v>
                </c:pt>
                <c:pt idx="5">
                  <c:v>55</c:v>
                </c:pt>
                <c:pt idx="6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7-45E8-838C-6DA359D6C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21584576"/>
        <c:axId val="2121587072"/>
      </c:barChart>
      <c:catAx>
        <c:axId val="212158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2121587072"/>
        <c:crosses val="autoZero"/>
        <c:auto val="1"/>
        <c:lblAlgn val="ctr"/>
        <c:lblOffset val="100"/>
        <c:noMultiLvlLbl val="0"/>
      </c:catAx>
      <c:valAx>
        <c:axId val="21215870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212158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'1'!$B$5</c:f>
              <c:strCache>
                <c:ptCount val="1"/>
                <c:pt idx="0">
                  <c:v>Кол-во МФО, ед.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2.279966069796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B73-4DDC-AA2B-E740F0B3D6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'1'!$A$6:$A$13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2022*</c:v>
                </c:pt>
              </c:strCache>
            </c:strRef>
          </c:cat>
          <c:val>
            <c:numRef>
              <c:f>'1'!$B$6:$B$13</c:f>
              <c:numCache>
                <c:formatCode>_-* #,##0_-;\-* #,##0_-;_-* "-"??_-;_-@_-</c:formatCode>
                <c:ptCount val="8"/>
                <c:pt idx="0">
                  <c:v>71</c:v>
                </c:pt>
                <c:pt idx="1">
                  <c:v>136</c:v>
                </c:pt>
                <c:pt idx="2">
                  <c:v>149</c:v>
                </c:pt>
                <c:pt idx="3">
                  <c:v>157</c:v>
                </c:pt>
                <c:pt idx="4">
                  <c:v>199</c:v>
                </c:pt>
                <c:pt idx="5">
                  <c:v>227</c:v>
                </c:pt>
                <c:pt idx="6">
                  <c:v>239</c:v>
                </c:pt>
                <c:pt idx="7">
                  <c:v>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3-4DDC-AA2B-E740F0B3D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09590224"/>
        <c:axId val="1109594800"/>
      </c:barChart>
      <c:lineChart>
        <c:grouping val="standard"/>
        <c:varyColors val="0"/>
        <c:ser>
          <c:idx val="1"/>
          <c:order val="1"/>
          <c:tx>
            <c:strRef>
              <c:f>'1'!$D$5</c:f>
              <c:strCache>
                <c:ptCount val="1"/>
                <c:pt idx="0">
                  <c:v>Прирост, %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73-4DDC-AA2B-E740F0B3D601}"/>
                </c:ext>
              </c:extLst>
            </c:dLbl>
            <c:dLbl>
              <c:idx val="1"/>
              <c:layout>
                <c:manualLayout>
                  <c:x val="-3.0169653450852915E-2"/>
                  <c:y val="-1.139983034898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B73-4DDC-AA2B-E740F0B3D601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'1'!$A$6:$A$13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2022*</c:v>
                </c:pt>
              </c:strCache>
            </c:strRef>
          </c:cat>
          <c:val>
            <c:numRef>
              <c:f>'1'!$D$6:$D$13</c:f>
              <c:numCache>
                <c:formatCode>0%</c:formatCode>
                <c:ptCount val="8"/>
                <c:pt idx="1">
                  <c:v>1.8888888888888888</c:v>
                </c:pt>
                <c:pt idx="2">
                  <c:v>0.12307692307692308</c:v>
                </c:pt>
                <c:pt idx="3">
                  <c:v>2.0547945205479451E-2</c:v>
                </c:pt>
                <c:pt idx="4">
                  <c:v>0.13422818791946309</c:v>
                </c:pt>
                <c:pt idx="5">
                  <c:v>0.33136094674556216</c:v>
                </c:pt>
                <c:pt idx="6">
                  <c:v>3.111111111111111E-2</c:v>
                </c:pt>
                <c:pt idx="7">
                  <c:v>1.7241379310344827E-2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73-4DDC-AA2B-E740F0B3D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9640560"/>
        <c:axId val="1109627664"/>
      </c:lineChart>
      <c:catAx>
        <c:axId val="110959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09594800"/>
        <c:crosses val="autoZero"/>
        <c:auto val="1"/>
        <c:lblAlgn val="ctr"/>
        <c:lblOffset val="100"/>
        <c:noMultiLvlLbl val="0"/>
      </c:catAx>
      <c:valAx>
        <c:axId val="110959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09590224"/>
        <c:crosses val="autoZero"/>
        <c:crossBetween val="between"/>
      </c:valAx>
      <c:valAx>
        <c:axId val="1109627664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09640560"/>
        <c:crosses val="max"/>
        <c:crossBetween val="between"/>
      </c:valAx>
      <c:catAx>
        <c:axId val="1109640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096276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ru-RU" sz="1100" b="1" dirty="0" smtClean="0"/>
              <a:t>Количество</a:t>
            </a:r>
            <a:r>
              <a:rPr lang="ru-RU" sz="1100" b="1" baseline="0" dirty="0" smtClean="0"/>
              <a:t> выданных кредитов МФО, ед.</a:t>
            </a:r>
            <a:endParaRPr lang="ru-RU" sz="11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'2'!$B$4</c:f>
              <c:strCache>
                <c:ptCount val="1"/>
                <c:pt idx="0">
                  <c:v>Всего, тыс. ед.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'2'!$A$5:$A$11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'2'!$B$5:$B$11</c:f>
              <c:numCache>
                <c:formatCode>_-* #,##0_-;\-* #,##0_-;_-* "-"??_-;_-@_-</c:formatCode>
                <c:ptCount val="7"/>
                <c:pt idx="0">
                  <c:v>566.56100000000004</c:v>
                </c:pt>
                <c:pt idx="1">
                  <c:v>381.23899999999998</c:v>
                </c:pt>
                <c:pt idx="2">
                  <c:v>612.99</c:v>
                </c:pt>
                <c:pt idx="3">
                  <c:v>788.38900000000001</c:v>
                </c:pt>
                <c:pt idx="4">
                  <c:v>888.7</c:v>
                </c:pt>
                <c:pt idx="5">
                  <c:v>3425.5619999999999</c:v>
                </c:pt>
                <c:pt idx="6">
                  <c:v>5710.3010000000004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A-4840-BB90-DCC1D4A9B3E3}"/>
            </c:ext>
          </c:extLst>
        </c:ser>
        <c:ser>
          <c:idx val="1"/>
          <c:order val="1"/>
          <c:tx>
            <c:strRef>
              <c:f>'2'!$C$4</c:f>
              <c:strCache>
                <c:ptCount val="1"/>
                <c:pt idx="0">
                  <c:v>На предпринимательские цели, тыс. ед.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'2'!$A$5:$A$11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'2'!$C$5:$C$11</c:f>
              <c:numCache>
                <c:formatCode>_-* #,##0_-;\-* #,##0_-;_-* "-"??_-;_-@_-</c:formatCode>
                <c:ptCount val="7"/>
                <c:pt idx="0">
                  <c:v>138.018</c:v>
                </c:pt>
                <c:pt idx="1">
                  <c:v>145.70599999999999</c:v>
                </c:pt>
                <c:pt idx="2">
                  <c:v>200.73699999999999</c:v>
                </c:pt>
                <c:pt idx="3">
                  <c:v>245.667</c:v>
                </c:pt>
                <c:pt idx="4">
                  <c:v>231.65899999999999</c:v>
                </c:pt>
                <c:pt idx="5">
                  <c:v>245.541</c:v>
                </c:pt>
                <c:pt idx="6">
                  <c:v>321.77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3A-4840-BB90-DCC1D4A9B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5"/>
        <c:axId val="1100685600"/>
        <c:axId val="1100694752"/>
      </c:barChart>
      <c:lineChart>
        <c:grouping val="standard"/>
        <c:varyColors val="0"/>
        <c:ser>
          <c:idx val="2"/>
          <c:order val="2"/>
          <c:tx>
            <c:strRef>
              <c:f>'2'!$D$4</c:f>
              <c:strCache>
                <c:ptCount val="1"/>
                <c:pt idx="0">
                  <c:v>Доля кредитов на предпринимательские цели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4.2982171799027552E-2"/>
                  <c:y val="-8.3774540732300958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064-45EF-9DD4-2085F0624FE5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'2'!$A$5:$A$11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'2'!$D$5:$D$11</c:f>
              <c:numCache>
                <c:formatCode>0%</c:formatCode>
                <c:ptCount val="7"/>
                <c:pt idx="0">
                  <c:v>0.24360660193694941</c:v>
                </c:pt>
                <c:pt idx="1">
                  <c:v>0.38219069927263477</c:v>
                </c:pt>
                <c:pt idx="2">
                  <c:v>0.32747190003099558</c:v>
                </c:pt>
                <c:pt idx="3">
                  <c:v>0.31160632631860669</c:v>
                </c:pt>
                <c:pt idx="4">
                  <c:v>0.26067176775064699</c:v>
                </c:pt>
                <c:pt idx="5">
                  <c:v>7.1679041278482195E-2</c:v>
                </c:pt>
                <c:pt idx="6">
                  <c:v>5.6349043596826152E-2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3A-4840-BB90-DCC1D4A9B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0683104"/>
        <c:axId val="1100681024"/>
      </c:lineChart>
      <c:catAx>
        <c:axId val="110068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00694752"/>
        <c:crosses val="autoZero"/>
        <c:auto val="1"/>
        <c:lblAlgn val="ctr"/>
        <c:lblOffset val="100"/>
        <c:noMultiLvlLbl val="0"/>
      </c:catAx>
      <c:valAx>
        <c:axId val="110069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00685600"/>
        <c:crosses val="autoZero"/>
        <c:crossBetween val="between"/>
      </c:valAx>
      <c:valAx>
        <c:axId val="1100681024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00683104"/>
        <c:crosses val="max"/>
        <c:crossBetween val="between"/>
      </c:valAx>
      <c:catAx>
        <c:axId val="1100683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00681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087832020997376E-2"/>
          <c:y val="0.82920122781193362"/>
          <c:w val="0.78982416797900268"/>
          <c:h val="0.147591097320035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ru-RU" sz="1100" b="1" dirty="0" smtClean="0"/>
              <a:t>Сумма выданных кредитов, млрд </a:t>
            </a:r>
            <a:r>
              <a:rPr lang="ru-RU" sz="1100" b="1" dirty="0" err="1" smtClean="0"/>
              <a:t>тг</a:t>
            </a:r>
            <a:r>
              <a:rPr lang="ru-RU" sz="1100" b="1" dirty="0" smtClean="0"/>
              <a:t>.</a:t>
            </a:r>
            <a:endParaRPr lang="ru-RU" sz="1100" b="1" dirty="0"/>
          </a:p>
        </c:rich>
      </c:tx>
      <c:layout>
        <c:manualLayout>
          <c:xMode val="edge"/>
          <c:yMode val="edge"/>
          <c:x val="0.27029713668287414"/>
          <c:y val="4.90309155365265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4803624641129833E-2"/>
          <c:y val="0.15648758613418015"/>
          <c:w val="0.83165432055500932"/>
          <c:h val="0.54548908088394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'2'!$B$14</c:f>
              <c:strCache>
                <c:ptCount val="1"/>
                <c:pt idx="0">
                  <c:v>Всего, млрд тг.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'2'!$A$15:$A$21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'2'!$B$15:$B$21</c:f>
              <c:numCache>
                <c:formatCode>_-* #,##0_-;\-* #,##0_-;_-* "-"??_-;_-@_-</c:formatCode>
                <c:ptCount val="7"/>
                <c:pt idx="0">
                  <c:v>120.269074</c:v>
                </c:pt>
                <c:pt idx="1">
                  <c:v>141.869225</c:v>
                </c:pt>
                <c:pt idx="2">
                  <c:v>228.10176899999999</c:v>
                </c:pt>
                <c:pt idx="3">
                  <c:v>290.946327</c:v>
                </c:pt>
                <c:pt idx="4">
                  <c:v>390.986335</c:v>
                </c:pt>
                <c:pt idx="5">
                  <c:v>560.95632499999999</c:v>
                </c:pt>
                <c:pt idx="6">
                  <c:v>1008.181464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E8-4EAC-94BA-E885EED0987C}"/>
            </c:ext>
          </c:extLst>
        </c:ser>
        <c:ser>
          <c:idx val="1"/>
          <c:order val="1"/>
          <c:tx>
            <c:strRef>
              <c:f>'2'!$C$14</c:f>
              <c:strCache>
                <c:ptCount val="1"/>
                <c:pt idx="0">
                  <c:v>На предпринимательские цели, млрд тг.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'2'!$A$15:$A$21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'2'!$C$15:$C$21</c:f>
              <c:numCache>
                <c:formatCode>_-* #,##0_-;\-* #,##0_-;_-* "-"??_-;_-@_-</c:formatCode>
                <c:ptCount val="7"/>
                <c:pt idx="0">
                  <c:v>64.652206000000007</c:v>
                </c:pt>
                <c:pt idx="1">
                  <c:v>74.396467000000001</c:v>
                </c:pt>
                <c:pt idx="2">
                  <c:v>128.851068</c:v>
                </c:pt>
                <c:pt idx="3">
                  <c:v>163.809394</c:v>
                </c:pt>
                <c:pt idx="4">
                  <c:v>182.00254100000001</c:v>
                </c:pt>
                <c:pt idx="5">
                  <c:v>208.02256600000001</c:v>
                </c:pt>
                <c:pt idx="6">
                  <c:v>289.46412500000002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E8-4EAC-94BA-E885EED09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5"/>
        <c:axId val="614594048"/>
        <c:axId val="614590720"/>
      </c:barChart>
      <c:lineChart>
        <c:grouping val="standard"/>
        <c:varyColors val="0"/>
        <c:ser>
          <c:idx val="2"/>
          <c:order val="2"/>
          <c:tx>
            <c:strRef>
              <c:f>'2'!$D$14</c:f>
              <c:strCache>
                <c:ptCount val="1"/>
                <c:pt idx="0">
                  <c:v>Доля кредитов на предпринимательские цели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'2'!$A$15:$A$21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'2'!$D$15:$D$21</c:f>
              <c:numCache>
                <c:formatCode>0%</c:formatCode>
                <c:ptCount val="7"/>
                <c:pt idx="0">
                  <c:v>0.53756301474475476</c:v>
                </c:pt>
                <c:pt idx="1">
                  <c:v>0.52440172983252709</c:v>
                </c:pt>
                <c:pt idx="2">
                  <c:v>0.56488412415600342</c:v>
                </c:pt>
                <c:pt idx="3">
                  <c:v>0.56302272549397059</c:v>
                </c:pt>
                <c:pt idx="4">
                  <c:v>0.46549591304770283</c:v>
                </c:pt>
                <c:pt idx="5">
                  <c:v>0.3708355833228193</c:v>
                </c:pt>
                <c:pt idx="6">
                  <c:v>0.28711510311996774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E8-4EAC-94BA-E885EED09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4593632"/>
        <c:axId val="614591136"/>
      </c:lineChart>
      <c:catAx>
        <c:axId val="61459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614590720"/>
        <c:crosses val="autoZero"/>
        <c:auto val="1"/>
        <c:lblAlgn val="ctr"/>
        <c:lblOffset val="100"/>
        <c:noMultiLvlLbl val="0"/>
      </c:catAx>
      <c:valAx>
        <c:axId val="61459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614594048"/>
        <c:crosses val="autoZero"/>
        <c:crossBetween val="between"/>
      </c:valAx>
      <c:valAx>
        <c:axId val="614591136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614593632"/>
        <c:crosses val="max"/>
        <c:crossBetween val="between"/>
      </c:valAx>
      <c:catAx>
        <c:axId val="614593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145911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55354975120058"/>
          <c:w val="1"/>
          <c:h val="0.133446450248799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ru-RU" sz="1100" b="1" i="0" baseline="0" dirty="0" smtClean="0">
                <a:solidFill>
                  <a:schemeClr val="tx1"/>
                </a:solidFill>
                <a:effectLst/>
              </a:rPr>
              <a:t>Объемы кредитования на предпринимательские цели в разрезе МФО и БВУ</a:t>
            </a:r>
            <a:endParaRPr lang="ru-RU" sz="1100" b="1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Судник!$B$22</c:f>
              <c:strCache>
                <c:ptCount val="1"/>
                <c:pt idx="0">
                  <c:v>МФО, млрд тг.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Судник!$A$23:$A$29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Судник!$B$23:$B$29</c:f>
              <c:numCache>
                <c:formatCode>_-* #,##0_-;\-* #,##0_-;_-* "-"??_-;_-@_-</c:formatCode>
                <c:ptCount val="7"/>
                <c:pt idx="0">
                  <c:v>64.652206000000007</c:v>
                </c:pt>
                <c:pt idx="1">
                  <c:v>74.396467000000001</c:v>
                </c:pt>
                <c:pt idx="2">
                  <c:v>128.851068</c:v>
                </c:pt>
                <c:pt idx="3">
                  <c:v>163.809394</c:v>
                </c:pt>
                <c:pt idx="4">
                  <c:v>182.00254100000001</c:v>
                </c:pt>
                <c:pt idx="5">
                  <c:v>208.02256600000001</c:v>
                </c:pt>
                <c:pt idx="6">
                  <c:v>289.46412500000002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D-40E0-B99D-70955E09BDBC}"/>
            </c:ext>
          </c:extLst>
        </c:ser>
        <c:ser>
          <c:idx val="1"/>
          <c:order val="1"/>
          <c:tx>
            <c:strRef>
              <c:f>Судник!$C$22</c:f>
              <c:strCache>
                <c:ptCount val="1"/>
                <c:pt idx="0">
                  <c:v>БВУ, млрд тг.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Судник!$A$23:$A$29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Судник!$C$23:$C$29</c:f>
              <c:numCache>
                <c:formatCode>_-* #,##0_-;\-* #,##0_-;_-* "-"??_-;_-@_-</c:formatCode>
                <c:ptCount val="7"/>
                <c:pt idx="0">
                  <c:v>11549.4</c:v>
                </c:pt>
                <c:pt idx="1">
                  <c:v>11555.5</c:v>
                </c:pt>
                <c:pt idx="2">
                  <c:v>8859.6</c:v>
                </c:pt>
                <c:pt idx="3">
                  <c:v>8495.1</c:v>
                </c:pt>
                <c:pt idx="4">
                  <c:v>8067.1</c:v>
                </c:pt>
                <c:pt idx="5">
                  <c:v>8085</c:v>
                </c:pt>
                <c:pt idx="6">
                  <c:v>9197.2000000000007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0D-40E0-B99D-70955E09B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818479"/>
        <c:axId val="139811407"/>
      </c:barChart>
      <c:lineChart>
        <c:grouping val="standard"/>
        <c:varyColors val="0"/>
        <c:ser>
          <c:idx val="2"/>
          <c:order val="2"/>
          <c:tx>
            <c:strRef>
              <c:f>Судник!$D$22</c:f>
              <c:strCache>
                <c:ptCount val="1"/>
                <c:pt idx="0">
                  <c:v>Доля МФО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9544048246243836E-2"/>
                  <c:y val="-1.42857142857142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87-4585-97C7-127AD4EB0D50}"/>
                </c:ext>
              </c:extLst>
            </c:dLbl>
            <c:dLbl>
              <c:idx val="4"/>
              <c:layout>
                <c:manualLayout>
                  <c:x val="-5.7190904828406532E-2"/>
                  <c:y val="4.1568261777492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B0D-40E0-B99D-70955E09BDBC}"/>
                </c:ext>
              </c:extLst>
            </c:dLbl>
            <c:dLbl>
              <c:idx val="5"/>
              <c:layout>
                <c:manualLayout>
                  <c:x val="-3.9544048246243836E-2"/>
                  <c:y val="-2.8571428571428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B0D-40E0-B99D-70955E09BDBC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Судник!$A$23:$A$29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Судник!$D$23:$D$29</c:f>
              <c:numCache>
                <c:formatCode>0.0%</c:formatCode>
                <c:ptCount val="7"/>
                <c:pt idx="0">
                  <c:v>5.5667225231344894E-3</c:v>
                </c:pt>
                <c:pt idx="1">
                  <c:v>6.3970016595677401E-3</c:v>
                </c:pt>
                <c:pt idx="2">
                  <c:v>1.4335180447132407E-2</c:v>
                </c:pt>
                <c:pt idx="3">
                  <c:v>1.89180168709824E-2</c:v>
                </c:pt>
                <c:pt idx="4">
                  <c:v>2.2063314172105889E-2</c:v>
                </c:pt>
                <c:pt idx="5">
                  <c:v>2.5084046780827249E-2</c:v>
                </c:pt>
                <c:pt idx="6">
                  <c:v>3.0512740957823251E-2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0D-40E0-B99D-70955E09B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062991"/>
        <c:axId val="247057167"/>
      </c:lineChart>
      <c:catAx>
        <c:axId val="139818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39811407"/>
        <c:crosses val="autoZero"/>
        <c:auto val="1"/>
        <c:lblAlgn val="ctr"/>
        <c:lblOffset val="100"/>
        <c:noMultiLvlLbl val="0"/>
      </c:catAx>
      <c:valAx>
        <c:axId val="13981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39818479"/>
        <c:crosses val="autoZero"/>
        <c:crossBetween val="between"/>
      </c:valAx>
      <c:valAx>
        <c:axId val="247057167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247062991"/>
        <c:crosses val="max"/>
        <c:crossBetween val="between"/>
      </c:valAx>
      <c:catAx>
        <c:axId val="2470629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70571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ru-RU" sz="1100" b="1" dirty="0" smtClean="0"/>
              <a:t>Судный портфель </a:t>
            </a:r>
            <a:r>
              <a:rPr lang="ru-RU" sz="1100" b="1" dirty="0"/>
              <a:t>в разрезе МФО и БВУ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2261484542393E-2"/>
          <c:y val="0.19423799764562136"/>
          <c:w val="0.8786872539575179"/>
          <c:h val="0.60181210482647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Судник!$B$8</c:f>
              <c:strCache>
                <c:ptCount val="1"/>
                <c:pt idx="0">
                  <c:v>МФО, млрд тг.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Судник!$A$9:$A$15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2022*</c:v>
                </c:pt>
              </c:strCache>
            </c:strRef>
          </c:cat>
          <c:val>
            <c:numRef>
              <c:f>Судник!$B$9:$B$15</c:f>
              <c:numCache>
                <c:formatCode>_-* #,##0_-;\-* #,##0_-;_-* "-"??_-;_-@_-</c:formatCode>
                <c:ptCount val="7"/>
                <c:pt idx="0">
                  <c:v>101.857</c:v>
                </c:pt>
                <c:pt idx="1">
                  <c:v>162.39699999999999</c:v>
                </c:pt>
                <c:pt idx="2">
                  <c:v>226.76599999999999</c:v>
                </c:pt>
                <c:pt idx="3">
                  <c:v>304.95</c:v>
                </c:pt>
                <c:pt idx="4">
                  <c:v>436.50599999999997</c:v>
                </c:pt>
                <c:pt idx="5">
                  <c:v>743.33900000000006</c:v>
                </c:pt>
                <c:pt idx="6">
                  <c:v>898.48500000000001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21-453C-9019-4528E87676D0}"/>
            </c:ext>
          </c:extLst>
        </c:ser>
        <c:ser>
          <c:idx val="1"/>
          <c:order val="1"/>
          <c:tx>
            <c:strRef>
              <c:f>Судник!$C$8</c:f>
              <c:strCache>
                <c:ptCount val="1"/>
                <c:pt idx="0">
                  <c:v>БВУ, млрд тг.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Судник!$A$9:$A$15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2022*</c:v>
                </c:pt>
              </c:strCache>
            </c:strRef>
          </c:cat>
          <c:val>
            <c:numRef>
              <c:f>Судник!$C$9:$C$15</c:f>
              <c:numCache>
                <c:formatCode>_-* #,##0_-;\-* #,##0_-;_-* "-"??_-;_-@_-</c:formatCode>
                <c:ptCount val="7"/>
                <c:pt idx="0">
                  <c:v>15510.8</c:v>
                </c:pt>
                <c:pt idx="1">
                  <c:v>13590.5</c:v>
                </c:pt>
                <c:pt idx="2">
                  <c:v>13762.7</c:v>
                </c:pt>
                <c:pt idx="3">
                  <c:v>14742</c:v>
                </c:pt>
                <c:pt idx="4">
                  <c:v>15792.1</c:v>
                </c:pt>
                <c:pt idx="5">
                  <c:v>20200.400000000001</c:v>
                </c:pt>
                <c:pt idx="6">
                  <c:v>21305.599999999999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21-453C-9019-4528E8767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958863"/>
        <c:axId val="300963439"/>
      </c:barChart>
      <c:lineChart>
        <c:grouping val="standard"/>
        <c:varyColors val="0"/>
        <c:ser>
          <c:idx val="2"/>
          <c:order val="2"/>
          <c:tx>
            <c:strRef>
              <c:f>Судник!$D$8</c:f>
              <c:strCache>
                <c:ptCount val="1"/>
                <c:pt idx="0">
                  <c:v>Доля МФО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1549207185259953E-2"/>
                  <c:y val="-1.9716570419012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1EF-403B-B85F-7AE06BC666D0}"/>
                </c:ext>
              </c:extLst>
            </c:dLbl>
            <c:dLbl>
              <c:idx val="6"/>
              <c:layout>
                <c:manualLayout>
                  <c:x val="-3.1605859072466082E-2"/>
                  <c:y val="4.04721682140867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121-453C-9019-4528E87676D0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Судник!$A$9:$A$15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2022*</c:v>
                </c:pt>
              </c:strCache>
            </c:strRef>
          </c:cat>
          <c:val>
            <c:numRef>
              <c:f>Судник!$D$9:$D$15</c:f>
              <c:numCache>
                <c:formatCode>0.0%</c:formatCode>
                <c:ptCount val="7"/>
                <c:pt idx="0">
                  <c:v>6.5240016481499597E-3</c:v>
                </c:pt>
                <c:pt idx="1">
                  <c:v>1.1808203028060196E-2</c:v>
                </c:pt>
                <c:pt idx="2">
                  <c:v>1.6209768121242082E-2</c:v>
                </c:pt>
                <c:pt idx="3">
                  <c:v>2.026656564951701E-2</c:v>
                </c:pt>
                <c:pt idx="4">
                  <c:v>2.6897319461696215E-2</c:v>
                </c:pt>
                <c:pt idx="5">
                  <c:v>3.5492182174348144E-2</c:v>
                </c:pt>
                <c:pt idx="6">
                  <c:v>4.046485140009147E-2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21-453C-9019-4528E8767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962191"/>
        <c:axId val="300961775"/>
      </c:lineChart>
      <c:catAx>
        <c:axId val="300958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300963439"/>
        <c:crosses val="autoZero"/>
        <c:auto val="1"/>
        <c:lblAlgn val="ctr"/>
        <c:lblOffset val="100"/>
        <c:noMultiLvlLbl val="0"/>
      </c:catAx>
      <c:valAx>
        <c:axId val="30096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300958863"/>
        <c:crosses val="autoZero"/>
        <c:crossBetween val="between"/>
      </c:valAx>
      <c:valAx>
        <c:axId val="300961775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300962191"/>
        <c:crosses val="max"/>
        <c:crossBetween val="between"/>
      </c:valAx>
      <c:catAx>
        <c:axId val="3009621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09617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'1'!$E$5</c:f>
              <c:strCache>
                <c:ptCount val="1"/>
                <c:pt idx="0">
                  <c:v>Активы, млрд тг.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'1'!$A$6:$A$13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2022*</c:v>
                </c:pt>
              </c:strCache>
            </c:strRef>
          </c:cat>
          <c:val>
            <c:numRef>
              <c:f>'1'!$E$6:$E$13</c:f>
              <c:numCache>
                <c:formatCode>_-* #,##0_-;\-* #,##0_-;_-* "-"??_-;_-@_-</c:formatCode>
                <c:ptCount val="8"/>
                <c:pt idx="0">
                  <c:v>82.062971000000005</c:v>
                </c:pt>
                <c:pt idx="1">
                  <c:v>117.671588</c:v>
                </c:pt>
                <c:pt idx="2">
                  <c:v>178.98649800000001</c:v>
                </c:pt>
                <c:pt idx="3">
                  <c:v>242.170333</c:v>
                </c:pt>
                <c:pt idx="4">
                  <c:v>333.890895</c:v>
                </c:pt>
                <c:pt idx="5">
                  <c:v>490.27043400000002</c:v>
                </c:pt>
                <c:pt idx="6">
                  <c:v>715.533051</c:v>
                </c:pt>
                <c:pt idx="7">
                  <c:v>1032.520751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19-42EE-86B0-2A60277503B2}"/>
            </c:ext>
          </c:extLst>
        </c:ser>
        <c:ser>
          <c:idx val="1"/>
          <c:order val="1"/>
          <c:tx>
            <c:strRef>
              <c:f>'1'!$H$5</c:f>
              <c:strCache>
                <c:ptCount val="1"/>
                <c:pt idx="0">
                  <c:v>Собственный капитал по балансу, млрд тг.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'1'!$A$6:$A$13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2022*</c:v>
                </c:pt>
              </c:strCache>
            </c:strRef>
          </c:cat>
          <c:val>
            <c:numRef>
              <c:f>'1'!$H$6:$H$13</c:f>
              <c:numCache>
                <c:formatCode>_-* #,##0_-;\-* #,##0_-;_-* "-"??_-;_-@_-</c:formatCode>
                <c:ptCount val="8"/>
                <c:pt idx="0">
                  <c:v>24.860854</c:v>
                </c:pt>
                <c:pt idx="1">
                  <c:v>38.484192999999998</c:v>
                </c:pt>
                <c:pt idx="2">
                  <c:v>59.177290999999997</c:v>
                </c:pt>
                <c:pt idx="3">
                  <c:v>74.182497999999995</c:v>
                </c:pt>
                <c:pt idx="4">
                  <c:v>97.533426000000006</c:v>
                </c:pt>
                <c:pt idx="5">
                  <c:v>144.300893</c:v>
                </c:pt>
                <c:pt idx="6">
                  <c:v>225.14048600000001</c:v>
                </c:pt>
                <c:pt idx="7">
                  <c:v>303.40660400000002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19-42EE-86B0-2A60277503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10289200"/>
        <c:axId val="1110287952"/>
      </c:barChart>
      <c:catAx>
        <c:axId val="111028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10287952"/>
        <c:crosses val="autoZero"/>
        <c:auto val="1"/>
        <c:lblAlgn val="ctr"/>
        <c:lblOffset val="100"/>
        <c:noMultiLvlLbl val="0"/>
      </c:catAx>
      <c:valAx>
        <c:axId val="111028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1028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ru-RU" sz="1400" b="1"/>
              <a:t>ТОП 20 МФО по активам, млн тг.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'1'!$A$42:$A$62</c:f>
              <c:strCache>
                <c:ptCount val="21"/>
                <c:pt idx="0">
                  <c:v>Прочие МФО</c:v>
                </c:pt>
                <c:pt idx="1">
                  <c:v>Региональный инвест. центр "Кызылорда" </c:v>
                </c:pt>
                <c:pt idx="2">
                  <c:v>Swiss Сapital (Свисс Капитал)</c:v>
                </c:pt>
                <c:pt idx="3">
                  <c:v>R-Finance</c:v>
                </c:pt>
                <c:pt idx="4">
                  <c:v>Взаймы</c:v>
                </c:pt>
                <c:pt idx="5">
                  <c:v>Creditum</c:v>
                </c:pt>
                <c:pt idx="6">
                  <c:v>ФинтехФинанс</c:v>
                </c:pt>
                <c:pt idx="7">
                  <c:v>SOFI FINANCE (СОФИ ФИНАНС)</c:v>
                </c:pt>
                <c:pt idx="8">
                  <c:v>Ырыс</c:v>
                </c:pt>
                <c:pt idx="9">
                  <c:v>БиЭнКей Финанс Казахстан</c:v>
                </c:pt>
                <c:pt idx="10">
                  <c:v>Робокэш.кз</c:v>
                </c:pt>
                <c:pt idx="11">
                  <c:v>FREEDOM FINANCE Credit</c:v>
                </c:pt>
                <c:pt idx="12">
                  <c:v>Азиатский кредитный фонд</c:v>
                </c:pt>
                <c:pt idx="13">
                  <c:v>Lending and Financy technologies</c:v>
                </c:pt>
                <c:pt idx="14">
                  <c:v>TAS FINANCE GROUP</c:v>
                </c:pt>
                <c:pt idx="15">
                  <c:v>Шинхан Финанс</c:v>
                </c:pt>
                <c:pt idx="16">
                  <c:v>Арнур Кредит</c:v>
                </c:pt>
                <c:pt idx="17">
                  <c:v>ОнлайнКазФинанс</c:v>
                </c:pt>
                <c:pt idx="18">
                  <c:v>MyCar Finance</c:v>
                </c:pt>
                <c:pt idx="19">
                  <c:v>Тойота Файнаншл Сервисез Казахстан</c:v>
                </c:pt>
                <c:pt idx="20">
                  <c:v>KMF (КМФ)</c:v>
                </c:pt>
              </c:strCache>
            </c:strRef>
          </c:cat>
          <c:val>
            <c:numRef>
              <c:f>'1'!$B$42:$B$62</c:f>
              <c:numCache>
                <c:formatCode>_-* #,##0_-;\-* #,##0_-;_-* "-"??_-;_-@_-</c:formatCode>
                <c:ptCount val="21"/>
                <c:pt idx="0">
                  <c:v>156484.72200000001</c:v>
                </c:pt>
                <c:pt idx="1">
                  <c:v>5996.7049999999999</c:v>
                </c:pt>
                <c:pt idx="2">
                  <c:v>8364.9140000000007</c:v>
                </c:pt>
                <c:pt idx="3">
                  <c:v>9000.6830000000009</c:v>
                </c:pt>
                <c:pt idx="4">
                  <c:v>9801.4879999999994</c:v>
                </c:pt>
                <c:pt idx="5">
                  <c:v>11272.071</c:v>
                </c:pt>
                <c:pt idx="6">
                  <c:v>11775.450999999999</c:v>
                </c:pt>
                <c:pt idx="7">
                  <c:v>12239.367</c:v>
                </c:pt>
                <c:pt idx="8">
                  <c:v>13463.412</c:v>
                </c:pt>
                <c:pt idx="9">
                  <c:v>15953.212</c:v>
                </c:pt>
                <c:pt idx="10">
                  <c:v>16434.955999999998</c:v>
                </c:pt>
                <c:pt idx="11">
                  <c:v>18248.525000000001</c:v>
                </c:pt>
                <c:pt idx="12">
                  <c:v>21080.007000000001</c:v>
                </c:pt>
                <c:pt idx="13">
                  <c:v>26152.208999999999</c:v>
                </c:pt>
                <c:pt idx="14">
                  <c:v>33582.527000000002</c:v>
                </c:pt>
                <c:pt idx="15">
                  <c:v>34308.065000000002</c:v>
                </c:pt>
                <c:pt idx="16">
                  <c:v>35833.997000000003</c:v>
                </c:pt>
                <c:pt idx="17">
                  <c:v>75808.39</c:v>
                </c:pt>
                <c:pt idx="18">
                  <c:v>138937.27799999999</c:v>
                </c:pt>
                <c:pt idx="19">
                  <c:v>147500.74299999999</c:v>
                </c:pt>
                <c:pt idx="20">
                  <c:v>230282.02900000001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9-45F1-AF44-9F36886EF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10275056"/>
        <c:axId val="1110280464"/>
      </c:barChart>
      <c:catAx>
        <c:axId val="1110275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10280464"/>
        <c:crosses val="autoZero"/>
        <c:auto val="1"/>
        <c:lblAlgn val="ctr"/>
        <c:lblOffset val="100"/>
        <c:tickLblSkip val="1"/>
        <c:noMultiLvlLbl val="0"/>
      </c:catAx>
      <c:valAx>
        <c:axId val="11102804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111027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ru-RU" sz="1400" b="1"/>
              <a:t>ТОП 20 МФО по собственному капиталу, млн тг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'1'!$B$66</c:f>
              <c:strCache>
                <c:ptCount val="1"/>
                <c:pt idx="0">
                  <c:v>Собственный капитал по балансу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'1'!$A$67:$A$87</c:f>
              <c:strCache>
                <c:ptCount val="21"/>
                <c:pt idx="0">
                  <c:v>Прочие МФО</c:v>
                </c:pt>
                <c:pt idx="1">
                  <c:v>Swiss Сapital (Свисс Капитал)</c:v>
                </c:pt>
                <c:pt idx="2">
                  <c:v>R-Finance</c:v>
                </c:pt>
                <c:pt idx="3">
                  <c:v>Азиатский кредитный фонд</c:v>
                </c:pt>
                <c:pt idx="4">
                  <c:v>Региональный инвест. центр "Кызылорда" </c:v>
                </c:pt>
                <c:pt idx="5">
                  <c:v>Creditum</c:v>
                </c:pt>
                <c:pt idx="6">
                  <c:v>SOFI FINANCE (СОФИ ФИНАНС)</c:v>
                </c:pt>
                <c:pt idx="7">
                  <c:v>Взаймы</c:v>
                </c:pt>
                <c:pt idx="8">
                  <c:v>Ырыс</c:v>
                </c:pt>
                <c:pt idx="9">
                  <c:v>ФинтехФинанс</c:v>
                </c:pt>
                <c:pt idx="10">
                  <c:v>БиЭнКей Финанс Казахстан</c:v>
                </c:pt>
                <c:pt idx="11">
                  <c:v>Шинхан Финанс</c:v>
                </c:pt>
                <c:pt idx="12">
                  <c:v>Арнур Кредит</c:v>
                </c:pt>
                <c:pt idx="13">
                  <c:v>Робокэш.кз</c:v>
                </c:pt>
                <c:pt idx="14">
                  <c:v>Lending and Financy technologies</c:v>
                </c:pt>
                <c:pt idx="15">
                  <c:v>FREEDOM FINANCE Credit</c:v>
                </c:pt>
                <c:pt idx="16">
                  <c:v>TAS FINANCE GROUP</c:v>
                </c:pt>
                <c:pt idx="17">
                  <c:v>MyCar Finance</c:v>
                </c:pt>
                <c:pt idx="18">
                  <c:v>ОнлайнКазФинанс</c:v>
                </c:pt>
                <c:pt idx="19">
                  <c:v>Тойота Файнаншл Сервисез Казахстан</c:v>
                </c:pt>
                <c:pt idx="20">
                  <c:v>KMF (КМФ)</c:v>
                </c:pt>
              </c:strCache>
            </c:strRef>
          </c:cat>
          <c:val>
            <c:numRef>
              <c:f>'1'!$B$67:$B$87</c:f>
              <c:numCache>
                <c:formatCode>_-* #,##0_-;\-* #,##0_-;_-* "-"??_-;_-@_-</c:formatCode>
                <c:ptCount val="21"/>
                <c:pt idx="0">
                  <c:v>77041.672000000006</c:v>
                </c:pt>
                <c:pt idx="1">
                  <c:v>2166.13</c:v>
                </c:pt>
                <c:pt idx="2">
                  <c:v>3093.558</c:v>
                </c:pt>
                <c:pt idx="3">
                  <c:v>3236.2420000000002</c:v>
                </c:pt>
                <c:pt idx="4">
                  <c:v>4433.7960000000003</c:v>
                </c:pt>
                <c:pt idx="5">
                  <c:v>4595.5839999999998</c:v>
                </c:pt>
                <c:pt idx="6">
                  <c:v>5289.5050000000001</c:v>
                </c:pt>
                <c:pt idx="7">
                  <c:v>5615.2730000000001</c:v>
                </c:pt>
                <c:pt idx="8">
                  <c:v>6217.8130000000001</c:v>
                </c:pt>
                <c:pt idx="9">
                  <c:v>6387.0510000000004</c:v>
                </c:pt>
                <c:pt idx="10">
                  <c:v>7105.5810000000001</c:v>
                </c:pt>
                <c:pt idx="11">
                  <c:v>8175.8530000000001</c:v>
                </c:pt>
                <c:pt idx="12">
                  <c:v>9142.3060000000005</c:v>
                </c:pt>
                <c:pt idx="13">
                  <c:v>9312.1190000000006</c:v>
                </c:pt>
                <c:pt idx="14">
                  <c:v>12889.669</c:v>
                </c:pt>
                <c:pt idx="15">
                  <c:v>15803.324000000001</c:v>
                </c:pt>
                <c:pt idx="16">
                  <c:v>15910.888999999999</c:v>
                </c:pt>
                <c:pt idx="17">
                  <c:v>16622.948</c:v>
                </c:pt>
                <c:pt idx="18">
                  <c:v>17701.922999999999</c:v>
                </c:pt>
                <c:pt idx="19">
                  <c:v>21078.733</c:v>
                </c:pt>
                <c:pt idx="20">
                  <c:v>51586.635000000002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56-4DE3-B5B6-C806036C0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10306672"/>
        <c:axId val="1110297520"/>
      </c:barChart>
      <c:catAx>
        <c:axId val="1110306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110297520"/>
        <c:crosses val="autoZero"/>
        <c:auto val="1"/>
        <c:lblAlgn val="ctr"/>
        <c:lblOffset val="100"/>
        <c:tickLblSkip val="1"/>
        <c:noMultiLvlLbl val="0"/>
      </c:catAx>
      <c:valAx>
        <c:axId val="11102975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111030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0.46312</cdr:x>
      <cdr:y>0.39298</cdr:y>
    </cdr:from>
    <cdr:to>
      <cdr:x>0.5337</cdr:x>
      <cdr:y>0.50703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4711150" y="1431354"/>
          <a:ext cx="717983" cy="415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>
              <a:latin typeface="Century Gothic" panose="020B0502020202020204" pitchFamily="34" charset="0"/>
            </a:rPr>
            <a:t>399 662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4650" cy="490538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414" y="1"/>
            <a:ext cx="2914650" cy="490538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>
              <a:defRPr sz="1200"/>
            </a:lvl1pPr>
          </a:lstStyle>
          <a:p>
            <a:fld id="{D638C402-8C8B-46B5-82E4-C01B339BA42A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5" rIns="91412" bIns="4570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2" y="4703763"/>
            <a:ext cx="5378450" cy="3848100"/>
          </a:xfrm>
          <a:prstGeom prst="rect">
            <a:avLst/>
          </a:prstGeom>
        </p:spPr>
        <p:txBody>
          <a:bodyPr vert="horz" lIns="91412" tIns="45705" rIns="91412" bIns="4570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283700"/>
            <a:ext cx="2914650" cy="490538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414" y="9283700"/>
            <a:ext cx="2914650" cy="490538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>
              <a:defRPr sz="1200"/>
            </a:lvl1pPr>
          </a:lstStyle>
          <a:p>
            <a:fld id="{6B583D2D-8A87-432B-A798-B01310FE8B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50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41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04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06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82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09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58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90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44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74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19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65EFF-BF5C-4C40-A9AC-6822CA9BBDC6}" type="datetimeFigureOut">
              <a:rPr lang="ru-RU" smtClean="0"/>
              <a:t>16.03.2023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90F37-67EE-4A37-8FAD-E534B5D36EA0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6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hyperlink" Target="https://www.nbkr.kg/" TargetMode="External"/><Relationship Id="rId7" Type="http://schemas.openxmlformats.org/officeDocument/2006/relationships/hyperlink" Target="https://www.cba.am/" TargetMode="External"/><Relationship Id="rId2" Type="http://schemas.openxmlformats.org/officeDocument/2006/relationships/hyperlink" Target="https://www.cb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bar.az/" TargetMode="External"/><Relationship Id="rId5" Type="http://schemas.openxmlformats.org/officeDocument/2006/relationships/hyperlink" Target="https://nbt.tj/" TargetMode="External"/><Relationship Id="rId4" Type="http://schemas.openxmlformats.org/officeDocument/2006/relationships/hyperlink" Target="https://nbu.u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bank.kz/ru/news/svedeniya-o-mikrofinansovyh-organizaciyah/rubrics/1890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bank.kz/ru/news/svedeniya-o-mikrofinansovyh-organizaciyah/rubrics/1890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t.gov.kz/official/industry/27/statistic/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.gov.kz/official/industry/27/statistic/6" TargetMode="External"/><Relationship Id="rId2" Type="http://schemas.openxmlformats.org/officeDocument/2006/relationships/hyperlink" Target="https://www.gov.kz/memleket/entities/ardfm?lang=ru" TargetMode="Externa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https://www.nationalbank.kz/ru/news/svedeniya-o-mikrofinansovyh-organizaciyah/rubrics/189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bank.kz/ru/news/svedeniya-o-mikrofinansovyh-organizaciyah/rubrics/1890" TargetMode="Externa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hyperlink" Target="https://www.nationalbank.kz/ru/news/svedeniya-o-mikrofinansovyh-organizaciyah/rubrics/189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hyperlink" Target="https://www.nationalbank.kz/ru/news/svedeniya-o-mikrofinansovyh-organizaciyah/rubrics/18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73507" y="2860203"/>
            <a:ext cx="45641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Обзор состояния рынка МФО в Казахстане</a:t>
            </a:r>
            <a:endParaRPr lang="ru-RU" sz="10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одзаголовок 4"/>
          <p:cNvSpPr txBox="1">
            <a:spLocks/>
          </p:cNvSpPr>
          <p:nvPr/>
        </p:nvSpPr>
        <p:spPr bwMode="auto">
          <a:xfrm>
            <a:off x="6671383" y="6080313"/>
            <a:ext cx="3168351" cy="361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Февраль, 2023 год</a:t>
            </a:r>
          </a:p>
        </p:txBody>
      </p:sp>
    </p:spTree>
    <p:extLst>
      <p:ext uri="{BB962C8B-B14F-4D97-AF65-F5344CB8AC3E}">
        <p14:creationId xmlns:p14="http://schemas.microsoft.com/office/powerpoint/2010/main" val="31767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4963" y="122115"/>
            <a:ext cx="8044266" cy="909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Arial Narrow" panose="020B0606020202030204" pitchFamily="34" charset="0"/>
              </a:rPr>
              <a:t>Количество МФО в разрезе стран СНГ</a:t>
            </a:r>
            <a:endParaRPr lang="ru-RU" sz="800" b="1" i="1" dirty="0">
              <a:latin typeface="Arial Narrow" panose="020B0606020202030204" pitchFamily="34" charset="0"/>
            </a:endParaRPr>
          </a:p>
        </p:txBody>
      </p:sp>
      <p:sp>
        <p:nvSpPr>
          <p:cNvPr id="7" name="object 31"/>
          <p:cNvSpPr txBox="1"/>
          <p:nvPr/>
        </p:nvSpPr>
        <p:spPr>
          <a:xfrm>
            <a:off x="175895" y="6171310"/>
            <a:ext cx="1092889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900" i="1" spc="-5" dirty="0">
                <a:latin typeface="Arial"/>
                <a:cs typeface="Arial"/>
              </a:rPr>
              <a:t>Источник - </a:t>
            </a:r>
            <a:r>
              <a:rPr lang="en-US" sz="900" i="1" spc="-5" dirty="0">
                <a:latin typeface="Arial"/>
                <a:cs typeface="Arial"/>
                <a:hlinkClick r:id="rId2"/>
              </a:rPr>
              <a:t>https://</a:t>
            </a:r>
            <a:r>
              <a:rPr lang="en-US" sz="900" i="1" spc="-5" dirty="0" smtClean="0">
                <a:latin typeface="Arial"/>
                <a:cs typeface="Arial"/>
                <a:hlinkClick r:id="rId2"/>
              </a:rPr>
              <a:t>www.cbr.ru</a:t>
            </a:r>
            <a:r>
              <a:rPr lang="ru-RU" sz="900" i="1" spc="-5" dirty="0" smtClean="0">
                <a:latin typeface="Arial"/>
                <a:cs typeface="Arial"/>
              </a:rPr>
              <a:t>; </a:t>
            </a:r>
            <a:r>
              <a:rPr lang="en-US" sz="900" i="1" spc="-5" dirty="0">
                <a:latin typeface="Arial"/>
                <a:cs typeface="Arial"/>
                <a:hlinkClick r:id="rId3"/>
              </a:rPr>
              <a:t>https://</a:t>
            </a:r>
            <a:r>
              <a:rPr lang="en-US" sz="900" i="1" spc="-5" dirty="0" smtClean="0">
                <a:latin typeface="Arial"/>
                <a:cs typeface="Arial"/>
                <a:hlinkClick r:id="rId3"/>
              </a:rPr>
              <a:t>www.nbkr.kg</a:t>
            </a:r>
            <a:r>
              <a:rPr lang="ru-RU" sz="900" i="1" spc="-5" dirty="0" smtClean="0">
                <a:latin typeface="Arial"/>
                <a:cs typeface="Arial"/>
              </a:rPr>
              <a:t>; </a:t>
            </a:r>
            <a:r>
              <a:rPr lang="en-US" sz="900" i="1" spc="-5" dirty="0">
                <a:latin typeface="Arial"/>
                <a:cs typeface="Arial"/>
                <a:hlinkClick r:id="rId4"/>
              </a:rPr>
              <a:t>https://</a:t>
            </a:r>
            <a:r>
              <a:rPr lang="en-US" sz="900" i="1" spc="-5" dirty="0" smtClean="0">
                <a:latin typeface="Arial"/>
                <a:cs typeface="Arial"/>
                <a:hlinkClick r:id="rId4"/>
              </a:rPr>
              <a:t>nbu.uz</a:t>
            </a:r>
            <a:r>
              <a:rPr lang="ru-RU" sz="900" i="1" spc="-5" dirty="0" smtClean="0">
                <a:latin typeface="Arial"/>
                <a:cs typeface="Arial"/>
              </a:rPr>
              <a:t>; </a:t>
            </a:r>
            <a:r>
              <a:rPr lang="en-US" sz="900" i="1" spc="-5" dirty="0">
                <a:latin typeface="Arial"/>
                <a:cs typeface="Arial"/>
                <a:hlinkClick r:id="rId5"/>
              </a:rPr>
              <a:t>https://</a:t>
            </a:r>
            <a:r>
              <a:rPr lang="en-US" sz="900" i="1" spc="-5" dirty="0" smtClean="0">
                <a:latin typeface="Arial"/>
                <a:cs typeface="Arial"/>
                <a:hlinkClick r:id="rId5"/>
              </a:rPr>
              <a:t>nbt.tj</a:t>
            </a:r>
            <a:r>
              <a:rPr lang="ru-RU" sz="900" i="1" spc="-5" dirty="0" smtClean="0">
                <a:latin typeface="Arial"/>
                <a:cs typeface="Arial"/>
              </a:rPr>
              <a:t>; </a:t>
            </a:r>
            <a:r>
              <a:rPr lang="en-US" sz="900" i="1" spc="-5" dirty="0">
                <a:latin typeface="Arial"/>
                <a:cs typeface="Arial"/>
                <a:hlinkClick r:id="rId6"/>
              </a:rPr>
              <a:t>https://</a:t>
            </a:r>
            <a:r>
              <a:rPr lang="en-US" sz="900" i="1" spc="-5" dirty="0" smtClean="0">
                <a:latin typeface="Arial"/>
                <a:cs typeface="Arial"/>
                <a:hlinkClick r:id="rId6"/>
              </a:rPr>
              <a:t>www.cbar.az</a:t>
            </a:r>
            <a:r>
              <a:rPr lang="ru-RU" sz="900" i="1" spc="-5" dirty="0" smtClean="0">
                <a:latin typeface="Arial"/>
                <a:cs typeface="Arial"/>
              </a:rPr>
              <a:t>; </a:t>
            </a:r>
            <a:r>
              <a:rPr lang="en-US" sz="900" i="1" spc="-5" dirty="0">
                <a:latin typeface="Arial"/>
                <a:cs typeface="Arial"/>
                <a:hlinkClick r:id="rId7"/>
              </a:rPr>
              <a:t>https://</a:t>
            </a:r>
            <a:r>
              <a:rPr lang="en-US" sz="900" i="1" spc="-5" dirty="0" smtClean="0">
                <a:latin typeface="Arial"/>
                <a:cs typeface="Arial"/>
                <a:hlinkClick r:id="rId7"/>
              </a:rPr>
              <a:t>www.cba.am</a:t>
            </a:r>
            <a:r>
              <a:rPr lang="ru-RU" sz="900" i="1" spc="-5" dirty="0" smtClean="0"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3371" y="5138824"/>
            <a:ext cx="10229849" cy="732336"/>
          </a:xfrm>
          <a:prstGeom prst="rect">
            <a:avLst/>
          </a:prstGeom>
          <a:noFill/>
          <a:ln w="25400">
            <a:solidFill>
              <a:srgbClr val="C00000"/>
            </a:solidFill>
            <a:prstDash val="solid"/>
          </a:ln>
        </p:spPr>
        <p:txBody>
          <a:bodyPr wrap="square" rtlCol="0" anchor="ctr">
            <a:noAutofit/>
          </a:bodyPr>
          <a:lstStyle/>
          <a:p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Среди стран СНГ по количеству МФО лидирует </a:t>
            </a:r>
            <a:r>
              <a:rPr lang="ru-RU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Россия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с </a:t>
            </a:r>
            <a:r>
              <a:rPr lang="ru-RU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1 091 ед.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Следом за ней на втором месте расположился </a:t>
            </a:r>
            <a:r>
              <a:rPr lang="ru-RU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Казахстан (236 ед.).  </a:t>
            </a:r>
            <a:endParaRPr lang="ru-RU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73675"/>
              </p:ext>
            </p:extLst>
          </p:nvPr>
        </p:nvGraphicFramePr>
        <p:xfrm>
          <a:off x="1378351" y="1522784"/>
          <a:ext cx="8538733" cy="333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336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 txBox="1">
            <a:spLocks/>
          </p:cNvSpPr>
          <p:nvPr/>
        </p:nvSpPr>
        <p:spPr>
          <a:xfrm>
            <a:off x="334963" y="106240"/>
            <a:ext cx="8742362" cy="909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Arial Narrow" panose="020B0606020202030204" pitchFamily="34" charset="0"/>
              </a:rPr>
              <a:t>Количество МФО в разрезе регионов РК на </a:t>
            </a:r>
            <a:r>
              <a:rPr lang="ru-RU" sz="2800" b="1" dirty="0" smtClean="0">
                <a:latin typeface="Arial Narrow" panose="020B0606020202030204" pitchFamily="34" charset="0"/>
              </a:rPr>
              <a:t>01.10.2022 </a:t>
            </a:r>
            <a:r>
              <a:rPr lang="ru-RU" sz="2800" b="1" dirty="0">
                <a:latin typeface="Arial Narrow" panose="020B0606020202030204" pitchFamily="34" charset="0"/>
              </a:rPr>
              <a:t>г.</a:t>
            </a:r>
            <a:endParaRPr lang="ru-RU" sz="1100" b="1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BFBE491-5EF2-4275-9C8C-803B79656BAF}" type="slidenum">
              <a:rPr lang="ru-RU" smtClean="0"/>
              <a:t>2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10499" y="1830420"/>
            <a:ext cx="3552825" cy="3539430"/>
          </a:xfrm>
          <a:prstGeom prst="rect">
            <a:avLst/>
          </a:prstGeom>
          <a:noFill/>
          <a:ln w="19050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На 1 </a:t>
            </a:r>
            <a:r>
              <a:rPr lang="ru-RU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октября </a:t>
            </a:r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2022 года на рынке </a:t>
            </a:r>
            <a:r>
              <a:rPr lang="ru-RU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МФО действуют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236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ед</a:t>
            </a:r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ru-RU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ru-RU" sz="1400" dirty="0">
                <a:latin typeface="Century Gothic" panose="020B0502020202020204" pitchFamily="34" charset="0"/>
              </a:rPr>
              <a:t>Наибольшее количество МФО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зафиксировано в следующих регионах: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entury Gothic" panose="020B0502020202020204" pitchFamily="34" charset="0"/>
              </a:rPr>
              <a:t>г. Алматы – </a:t>
            </a:r>
            <a:r>
              <a:rPr lang="ru-RU" sz="1400" dirty="0" smtClean="0">
                <a:latin typeface="Century Gothic" panose="020B0502020202020204" pitchFamily="34" charset="0"/>
              </a:rPr>
              <a:t>98 </a:t>
            </a:r>
            <a:r>
              <a:rPr lang="ru-RU" sz="1400" dirty="0">
                <a:latin typeface="Century Gothic" panose="020B0502020202020204" pitchFamily="34" charset="0"/>
              </a:rPr>
              <a:t>ед</a:t>
            </a:r>
            <a:r>
              <a:rPr lang="ru-RU" sz="14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entury Gothic" panose="020B0502020202020204" pitchFamily="34" charset="0"/>
              </a:rPr>
              <a:t>г. Астана – </a:t>
            </a:r>
            <a:r>
              <a:rPr lang="ru-RU" sz="1400" dirty="0" smtClean="0">
                <a:latin typeface="Century Gothic" panose="020B0502020202020204" pitchFamily="34" charset="0"/>
              </a:rPr>
              <a:t>28 </a:t>
            </a:r>
            <a:r>
              <a:rPr lang="ru-RU" sz="1400" dirty="0">
                <a:latin typeface="Century Gothic" panose="020B0502020202020204" pitchFamily="34" charset="0"/>
              </a:rPr>
              <a:t>ед</a:t>
            </a:r>
            <a:r>
              <a:rPr lang="ru-RU" sz="14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entury Gothic" panose="020B0502020202020204" pitchFamily="34" charset="0"/>
              </a:rPr>
              <a:t>Карагандинская обл. – </a:t>
            </a:r>
            <a:r>
              <a:rPr lang="ru-RU" sz="1400" dirty="0" smtClean="0">
                <a:latin typeface="Century Gothic" panose="020B0502020202020204" pitchFamily="34" charset="0"/>
              </a:rPr>
              <a:t>20 </a:t>
            </a:r>
            <a:r>
              <a:rPr lang="ru-RU" sz="1400" dirty="0">
                <a:latin typeface="Century Gothic" panose="020B0502020202020204" pitchFamily="34" charset="0"/>
              </a:rPr>
              <a:t>ед</a:t>
            </a:r>
            <a:r>
              <a:rPr lang="ru-RU" sz="14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Century Gothic" panose="020B0502020202020204" pitchFamily="34" charset="0"/>
              </a:rPr>
              <a:t>г</a:t>
            </a:r>
            <a:r>
              <a:rPr lang="ru-RU" sz="1400" dirty="0">
                <a:latin typeface="Century Gothic" panose="020B0502020202020204" pitchFamily="34" charset="0"/>
              </a:rPr>
              <a:t>. Шымкент – </a:t>
            </a:r>
            <a:r>
              <a:rPr lang="ru-RU" sz="1400" dirty="0" smtClean="0">
                <a:latin typeface="Century Gothic" panose="020B0502020202020204" pitchFamily="34" charset="0"/>
              </a:rPr>
              <a:t>17 </a:t>
            </a:r>
            <a:r>
              <a:rPr lang="ru-RU" sz="1400" dirty="0">
                <a:latin typeface="Century Gothic" panose="020B0502020202020204" pitchFamily="34" charset="0"/>
              </a:rPr>
              <a:t>ед.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Century Gothic" panose="020B0502020202020204" pitchFamily="34" charset="0"/>
              </a:rPr>
              <a:t>ЗКО </a:t>
            </a:r>
            <a:r>
              <a:rPr lang="ru-RU" sz="1400" dirty="0">
                <a:latin typeface="Century Gothic" panose="020B0502020202020204" pitchFamily="34" charset="0"/>
              </a:rPr>
              <a:t>обл. – </a:t>
            </a:r>
            <a:r>
              <a:rPr lang="ru-RU" sz="1400" dirty="0" smtClean="0">
                <a:latin typeface="Century Gothic" panose="020B0502020202020204" pitchFamily="34" charset="0"/>
              </a:rPr>
              <a:t>11 </a:t>
            </a:r>
            <a:r>
              <a:rPr lang="ru-RU" sz="1400" dirty="0">
                <a:latin typeface="Century Gothic" panose="020B0502020202020204" pitchFamily="34" charset="0"/>
              </a:rPr>
              <a:t>ед.</a:t>
            </a:r>
          </a:p>
          <a:p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>
                <a:latin typeface="Century Gothic" panose="020B0502020202020204" pitchFamily="34" charset="0"/>
              </a:rPr>
              <a:t>Таким образом, отмечаем высокую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концентрацию МФО в г. Алматы</a:t>
            </a:r>
            <a:r>
              <a:rPr lang="ru-RU" sz="1400" dirty="0" smtClean="0">
                <a:latin typeface="Century Gothic" panose="020B0502020202020204" pitchFamily="34" charset="0"/>
              </a:rPr>
              <a:t>, </a:t>
            </a:r>
            <a:r>
              <a:rPr lang="ru-RU" sz="1400" dirty="0">
                <a:latin typeface="Century Gothic" panose="020B0502020202020204" pitchFamily="34" charset="0"/>
              </a:rPr>
              <a:t>г. Астана – 115 ед. </a:t>
            </a:r>
            <a:r>
              <a:rPr lang="ru-RU" sz="1400" dirty="0" smtClean="0">
                <a:latin typeface="Century Gothic" panose="020B0502020202020204" pitchFamily="34" charset="0"/>
              </a:rPr>
              <a:t>и Карагандинской обл. – 20 (62%).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378944"/>
              </p:ext>
            </p:extLst>
          </p:nvPr>
        </p:nvGraphicFramePr>
        <p:xfrm>
          <a:off x="123825" y="1200150"/>
          <a:ext cx="7419975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object 31"/>
          <p:cNvSpPr txBox="1"/>
          <p:nvPr/>
        </p:nvSpPr>
        <p:spPr>
          <a:xfrm>
            <a:off x="175895" y="6438010"/>
            <a:ext cx="1092889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900" i="1" spc="-5" dirty="0">
                <a:latin typeface="Arial"/>
                <a:cs typeface="Arial"/>
              </a:rPr>
              <a:t>Источник - </a:t>
            </a:r>
            <a:r>
              <a:rPr lang="en-US" sz="900" i="1" spc="-5" dirty="0">
                <a:latin typeface="Arial"/>
                <a:cs typeface="Arial"/>
                <a:hlinkClick r:id="rId3"/>
              </a:rPr>
              <a:t>https://www.nationalbank.kz/ru/news/svedeniya-o-mikrofinansovyh-organizaciyah/rubrics/1890</a:t>
            </a:r>
            <a:endParaRPr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34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491-5EF2-4275-9C8C-803B79656BAF}" type="slidenum">
              <a:rPr lang="ru-RU" smtClean="0"/>
              <a:t>3</a:t>
            </a:fld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34963" y="1"/>
            <a:ext cx="8342312" cy="1016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Количество МФО в РК и прирост за период 2015-2022 г.</a:t>
            </a:r>
            <a:endParaRPr lang="ru-RU" sz="1800" b="1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382553"/>
              </p:ext>
            </p:extLst>
          </p:nvPr>
        </p:nvGraphicFramePr>
        <p:xfrm>
          <a:off x="1009650" y="1496544"/>
          <a:ext cx="9734550" cy="3342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object 31"/>
          <p:cNvSpPr txBox="1"/>
          <p:nvPr/>
        </p:nvSpPr>
        <p:spPr>
          <a:xfrm>
            <a:off x="175895" y="6171310"/>
            <a:ext cx="1092889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900" i="1" spc="-5" dirty="0">
                <a:latin typeface="Arial"/>
                <a:cs typeface="Arial"/>
              </a:rPr>
              <a:t>Источник - </a:t>
            </a:r>
            <a:r>
              <a:rPr lang="en-US" sz="900" i="1" spc="-5" dirty="0">
                <a:latin typeface="Arial"/>
                <a:cs typeface="Arial"/>
                <a:hlinkClick r:id="rId3"/>
              </a:rPr>
              <a:t>https://www.nationalbank.kz/ru/news/svedeniya-o-mikrofinansovyh-organizaciyah/rubrics/1890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9626" y="5170310"/>
            <a:ext cx="10563224" cy="726629"/>
          </a:xfrm>
          <a:prstGeom prst="rect">
            <a:avLst/>
          </a:prstGeom>
          <a:noFill/>
          <a:ln w="25400">
            <a:solidFill>
              <a:srgbClr val="C00000"/>
            </a:solidFill>
            <a:prstDash val="solid"/>
          </a:ln>
        </p:spPr>
        <p:txBody>
          <a:bodyPr wrap="square" rtlCol="0" anchor="ctr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В период с 2015 по 2022 г. прирост количества МФО составил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232%;</a:t>
            </a:r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Самый большой прирост был в 2016 году -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189%</a:t>
            </a:r>
            <a:endParaRPr lang="en-US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ject 31"/>
          <p:cNvSpPr txBox="1"/>
          <p:nvPr/>
        </p:nvSpPr>
        <p:spPr>
          <a:xfrm>
            <a:off x="178665" y="5949637"/>
            <a:ext cx="241490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900" i="1" spc="-5" dirty="0">
                <a:latin typeface="Arial"/>
                <a:cs typeface="Arial"/>
              </a:rPr>
              <a:t>*Данные по состоянию на 01.10.2022 г.</a:t>
            </a:r>
            <a:endParaRPr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16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491-5EF2-4275-9C8C-803B79656BAF}" type="slidenum">
              <a:rPr lang="ru-RU" smtClean="0"/>
              <a:t>4</a:t>
            </a:fld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34963" y="122115"/>
            <a:ext cx="8837612" cy="90976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Объемы кредитования на рынке микрофинансирования за период 2015-2021 г.</a:t>
            </a:r>
            <a:endParaRPr lang="ru-RU" sz="800" b="1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209155"/>
              </p:ext>
            </p:extLst>
          </p:nvPr>
        </p:nvGraphicFramePr>
        <p:xfrm>
          <a:off x="0" y="1313412"/>
          <a:ext cx="5652655" cy="306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794054"/>
              </p:ext>
            </p:extLst>
          </p:nvPr>
        </p:nvGraphicFramePr>
        <p:xfrm>
          <a:off x="6234112" y="1238596"/>
          <a:ext cx="5270703" cy="3141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object 31"/>
          <p:cNvSpPr txBox="1"/>
          <p:nvPr/>
        </p:nvSpPr>
        <p:spPr>
          <a:xfrm>
            <a:off x="166370" y="6152260"/>
            <a:ext cx="1092889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900" i="1" spc="-5" dirty="0">
                <a:latin typeface="Arial"/>
                <a:cs typeface="Arial"/>
              </a:rPr>
              <a:t>Источник - </a:t>
            </a:r>
            <a:r>
              <a:rPr lang="en-US" sz="900" i="1" spc="-5" dirty="0">
                <a:latin typeface="Arial"/>
                <a:cs typeface="Arial"/>
                <a:hlinkClick r:id="rId4"/>
              </a:rPr>
              <a:t>https://stat.gov.kz/official/industry/27/statistic/6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109C89-F776-A229-774B-EAE613E039C5}"/>
              </a:ext>
            </a:extLst>
          </p:cNvPr>
          <p:cNvSpPr txBox="1"/>
          <p:nvPr/>
        </p:nvSpPr>
        <p:spPr>
          <a:xfrm>
            <a:off x="166371" y="4581525"/>
            <a:ext cx="11732118" cy="1412875"/>
          </a:xfrm>
          <a:prstGeom prst="rect">
            <a:avLst/>
          </a:prstGeom>
          <a:noFill/>
          <a:ln w="25400">
            <a:solidFill>
              <a:srgbClr val="C00000"/>
            </a:solidFill>
            <a:prstDash val="solid"/>
          </a:ln>
        </p:spPr>
        <p:txBody>
          <a:bodyPr wrap="square" rtlCol="0" anchor="ctr">
            <a:noAutofit/>
          </a:bodyPr>
          <a:lstStyle/>
          <a:p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На основании информации по количеству и сумме кредита МФО за период с 2015 по 2021 год, мы можем наблюдать 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спад доли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кредитов на предпринимательские цели, несмотря на то что имеется 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ежегодный рост объема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количество и кредитов на те же цели. </a:t>
            </a:r>
          </a:p>
          <a:p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В первую очередь данный спад вызван значительным 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ростом объема кредитов на потребительские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(автокредитование, приобретение товаров в беспроцентную рассрочку) 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цели и ипотеку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(связанного с реализацией государственных жилищных программ)в 2020 и 2021 гг. </a:t>
            </a:r>
          </a:p>
          <a:p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Вторая причина роста объемов потребительского кредитования – 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инфляция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, которая приводит к номинальному росту размера кредита за счет повышения цен на недвижимость, автомобили, технику и прочие товары.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E491-5EF2-4275-9C8C-803B79656BAF}" type="slidenum">
              <a:rPr lang="ru-RU" smtClean="0"/>
              <a:t>5</a:t>
            </a:fld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34963" y="122115"/>
            <a:ext cx="8837612" cy="90976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Судный портфель в разрезе МФО и БВУ за период 2016-2022 г.</a:t>
            </a:r>
            <a:endParaRPr lang="ru-RU" sz="800" b="1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object 31"/>
          <p:cNvSpPr txBox="1"/>
          <p:nvPr/>
        </p:nvSpPr>
        <p:spPr>
          <a:xfrm>
            <a:off x="166370" y="6152260"/>
            <a:ext cx="10928894" cy="302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900" i="1" spc="-5" dirty="0">
                <a:latin typeface="Arial"/>
                <a:cs typeface="Arial"/>
              </a:rPr>
              <a:t>Источник - </a:t>
            </a:r>
            <a:r>
              <a:rPr lang="en-US" sz="900" i="1" spc="-5" dirty="0">
                <a:latin typeface="Arial"/>
                <a:cs typeface="Arial"/>
                <a:hlinkClick r:id="rId2"/>
              </a:rPr>
              <a:t>https://</a:t>
            </a:r>
            <a:r>
              <a:rPr lang="en-US" sz="900" i="1" spc="-5" dirty="0" smtClean="0">
                <a:latin typeface="Arial"/>
                <a:cs typeface="Arial"/>
                <a:hlinkClick r:id="rId2"/>
              </a:rPr>
              <a:t>www.gov.kz/memleket/entities/ardfm?lang=ru</a:t>
            </a:r>
            <a:endParaRPr lang="ru-RU" sz="900" i="1" spc="-5" dirty="0" smtClean="0">
              <a:latin typeface="Arial"/>
              <a:cs typeface="Arial"/>
            </a:endParaRPr>
          </a:p>
          <a:p>
            <a:pPr marL="12700">
              <a:spcBef>
                <a:spcPts val="100"/>
              </a:spcBef>
            </a:pPr>
            <a:r>
              <a:rPr lang="en-US" sz="900" i="1" spc="-5" dirty="0">
                <a:latin typeface="Arial"/>
                <a:cs typeface="Arial"/>
                <a:hlinkClick r:id="rId3"/>
              </a:rPr>
              <a:t>https://</a:t>
            </a:r>
            <a:r>
              <a:rPr lang="en-US" sz="900" i="1" spc="-5" dirty="0" smtClean="0">
                <a:latin typeface="Arial"/>
                <a:cs typeface="Arial"/>
                <a:hlinkClick r:id="rId3"/>
              </a:rPr>
              <a:t>stat.gov.kz/official/industry/27/statistic/6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5" name="object 31">
            <a:extLst>
              <a:ext uri="{FF2B5EF4-FFF2-40B4-BE49-F238E27FC236}">
                <a16:creationId xmlns:a16="http://schemas.microsoft.com/office/drawing/2014/main" id="{78D3B335-371F-BF3A-B2BC-81BF0781A429}"/>
              </a:ext>
            </a:extLst>
          </p:cNvPr>
          <p:cNvSpPr txBox="1"/>
          <p:nvPr/>
        </p:nvSpPr>
        <p:spPr>
          <a:xfrm>
            <a:off x="178665" y="5949637"/>
            <a:ext cx="241490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900" i="1" spc="-5" dirty="0">
                <a:latin typeface="Arial"/>
                <a:cs typeface="Arial"/>
              </a:rPr>
              <a:t>*Данные по состоянию на 01.07.2022 г.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09B7F7-638B-25E2-BA5E-9977E9163704}"/>
              </a:ext>
            </a:extLst>
          </p:cNvPr>
          <p:cNvSpPr txBox="1"/>
          <p:nvPr/>
        </p:nvSpPr>
        <p:spPr>
          <a:xfrm>
            <a:off x="166370" y="4029074"/>
            <a:ext cx="11732118" cy="1800225"/>
          </a:xfrm>
          <a:prstGeom prst="rect">
            <a:avLst/>
          </a:prstGeom>
          <a:noFill/>
          <a:ln w="25400">
            <a:solidFill>
              <a:srgbClr val="C00000"/>
            </a:solidFill>
            <a:prstDash val="solid"/>
          </a:ln>
        </p:spPr>
        <p:txBody>
          <a:bodyPr wrap="square" rtlCol="0" anchor="ctr">
            <a:noAutofit/>
          </a:bodyPr>
          <a:lstStyle/>
          <a:p>
            <a:r>
              <a:rPr lang="ru-RU" sz="1050" dirty="0" smtClean="0">
                <a:latin typeface="Century Gothic" panose="020B0502020202020204" pitchFamily="34" charset="0"/>
              </a:rPr>
              <a:t>На основании вышеуказанных графиков можно наглядно наблюдать за ростом доли объема кредитования МФО в целом и на предпринимательские цели. Данный рост в первую очередь вызван действиями участников рынка, которые </a:t>
            </a:r>
            <a:r>
              <a:rPr lang="ru-RU" sz="1050" b="1" dirty="0">
                <a:latin typeface="Century Gothic" panose="020B0502020202020204" pitchFamily="34" charset="0"/>
              </a:rPr>
              <a:t>расширяют линейку продуктов </a:t>
            </a:r>
            <a:r>
              <a:rPr lang="ru-RU" sz="1050" dirty="0">
                <a:latin typeface="Century Gothic" panose="020B0502020202020204" pitchFamily="34" charset="0"/>
              </a:rPr>
              <a:t>и </a:t>
            </a:r>
            <a:r>
              <a:rPr lang="ru-RU" sz="1050" b="1" dirty="0">
                <a:latin typeface="Century Gothic" panose="020B0502020202020204" pitchFamily="34" charset="0"/>
              </a:rPr>
              <a:t>повышают их </a:t>
            </a:r>
            <a:r>
              <a:rPr lang="ru-RU" sz="1050" b="1" dirty="0" smtClean="0">
                <a:latin typeface="Century Gothic" panose="020B0502020202020204" pitchFamily="34" charset="0"/>
              </a:rPr>
              <a:t>доступность</a:t>
            </a:r>
            <a:r>
              <a:rPr lang="ru-RU" sz="1050" dirty="0" smtClean="0">
                <a:latin typeface="Century Gothic" panose="020B0502020202020204" pitchFamily="34" charset="0"/>
              </a:rPr>
              <a:t>. </a:t>
            </a:r>
          </a:p>
          <a:p>
            <a:r>
              <a:rPr lang="ru-RU" sz="1050" dirty="0" smtClean="0">
                <a:latin typeface="Century Gothic" panose="020B0502020202020204" pitchFamily="34" charset="0"/>
              </a:rPr>
              <a:t>А также, на </a:t>
            </a:r>
            <a:r>
              <a:rPr lang="ru-RU" sz="1050" dirty="0">
                <a:latin typeface="Century Gothic" panose="020B0502020202020204" pitchFamily="34" charset="0"/>
              </a:rPr>
              <a:t>законодательном уровне был увеличен максимальный </a:t>
            </a:r>
            <a:r>
              <a:rPr lang="ru-RU" sz="1050" b="1" dirty="0">
                <a:latin typeface="Century Gothic" panose="020B0502020202020204" pitchFamily="34" charset="0"/>
              </a:rPr>
              <a:t>размер </a:t>
            </a:r>
            <a:r>
              <a:rPr lang="ru-RU" sz="1050" b="1" dirty="0" err="1">
                <a:latin typeface="Century Gothic" panose="020B0502020202020204" pitchFamily="34" charset="0"/>
              </a:rPr>
              <a:t>микрокредита</a:t>
            </a:r>
            <a:r>
              <a:rPr lang="ru-RU" sz="1050" b="1" dirty="0">
                <a:latin typeface="Century Gothic" panose="020B0502020202020204" pitchFamily="34" charset="0"/>
              </a:rPr>
              <a:t> с 8000-кратного размера МРП </a:t>
            </a:r>
            <a:r>
              <a:rPr lang="ru-RU" sz="1050" dirty="0">
                <a:latin typeface="Century Gothic" panose="020B0502020202020204" pitchFamily="34" charset="0"/>
              </a:rPr>
              <a:t>до </a:t>
            </a:r>
            <a:r>
              <a:rPr lang="ru-RU" sz="1050" b="1" dirty="0">
                <a:latin typeface="Century Gothic" panose="020B0502020202020204" pitchFamily="34" charset="0"/>
              </a:rPr>
              <a:t>20 000-кратного МРП</a:t>
            </a:r>
            <a:r>
              <a:rPr lang="ru-RU" sz="1050" dirty="0">
                <a:latin typeface="Century Gothic" panose="020B0502020202020204" pitchFamily="34" charset="0"/>
              </a:rPr>
              <a:t>. Таким образом, </a:t>
            </a:r>
            <a:r>
              <a:rPr lang="ru-RU" sz="1050" dirty="0" err="1">
                <a:latin typeface="Century Gothic" panose="020B0502020202020204" pitchFamily="34" charset="0"/>
              </a:rPr>
              <a:t>микрофинансовые</a:t>
            </a:r>
            <a:r>
              <a:rPr lang="ru-RU" sz="1050" dirty="0">
                <a:latin typeface="Century Gothic" panose="020B0502020202020204" pitchFamily="34" charset="0"/>
              </a:rPr>
              <a:t> организации могут предоставлять </a:t>
            </a:r>
            <a:r>
              <a:rPr lang="ru-RU" sz="1050" dirty="0" err="1">
                <a:latin typeface="Century Gothic" panose="020B0502020202020204" pitchFamily="34" charset="0"/>
              </a:rPr>
              <a:t>микрокредиты</a:t>
            </a:r>
            <a:r>
              <a:rPr lang="ru-RU" sz="1050" dirty="0">
                <a:latin typeface="Century Gothic" panose="020B0502020202020204" pitchFamily="34" charset="0"/>
              </a:rPr>
              <a:t> </a:t>
            </a:r>
            <a:r>
              <a:rPr lang="ru-RU" sz="1050" b="1" dirty="0">
                <a:latin typeface="Century Gothic" panose="020B0502020202020204" pitchFamily="34" charset="0"/>
              </a:rPr>
              <a:t>до 61 млн тенге</a:t>
            </a:r>
            <a:r>
              <a:rPr lang="ru-RU" sz="1050" dirty="0">
                <a:latin typeface="Century Gothic" panose="020B0502020202020204" pitchFamily="34" charset="0"/>
              </a:rPr>
              <a:t>, что позволит вовлечь в сферу </a:t>
            </a:r>
            <a:r>
              <a:rPr lang="ru-RU" sz="1050" dirty="0" err="1">
                <a:latin typeface="Century Gothic" panose="020B0502020202020204" pitchFamily="34" charset="0"/>
              </a:rPr>
              <a:t>микрокредитных</a:t>
            </a:r>
            <a:r>
              <a:rPr lang="ru-RU" sz="1050" dirty="0">
                <a:latin typeface="Century Gothic" panose="020B0502020202020204" pitchFamily="34" charset="0"/>
              </a:rPr>
              <a:t> услуг </a:t>
            </a:r>
            <a:r>
              <a:rPr lang="ru-RU" sz="1050" b="1" dirty="0">
                <a:latin typeface="Century Gothic" panose="020B0502020202020204" pitchFamily="34" charset="0"/>
              </a:rPr>
              <a:t>субъекты среднего и крупного бизнеса</a:t>
            </a:r>
            <a:r>
              <a:rPr lang="ru-RU" sz="1050" b="1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ru-RU" sz="1050" dirty="0">
                <a:latin typeface="Century Gothic" panose="020B0502020202020204" pitchFamily="34" charset="0"/>
              </a:rPr>
              <a:t>Изменения в законодательстве позволили </a:t>
            </a:r>
            <a:r>
              <a:rPr lang="ru-RU" sz="1050" dirty="0" err="1">
                <a:latin typeface="Century Gothic" panose="020B0502020202020204" pitchFamily="34" charset="0"/>
              </a:rPr>
              <a:t>микрофинансовым</a:t>
            </a:r>
            <a:r>
              <a:rPr lang="ru-RU" sz="1050" dirty="0">
                <a:latin typeface="Century Gothic" panose="020B0502020202020204" pitchFamily="34" charset="0"/>
              </a:rPr>
              <a:t> организациям с начала 2020 года внедрить новые для сектора услуги. Так, помимо предоставления </a:t>
            </a:r>
            <a:r>
              <a:rPr lang="ru-RU" sz="1050" dirty="0" err="1">
                <a:latin typeface="Century Gothic" panose="020B0502020202020204" pitchFamily="34" charset="0"/>
              </a:rPr>
              <a:t>микрокредитов</a:t>
            </a:r>
            <a:r>
              <a:rPr lang="ru-RU" sz="1050" dirty="0">
                <a:latin typeface="Century Gothic" panose="020B0502020202020204" pitchFamily="34" charset="0"/>
              </a:rPr>
              <a:t>, организации, осуществляющие </a:t>
            </a:r>
            <a:r>
              <a:rPr lang="ru-RU" sz="1050" dirty="0" err="1">
                <a:latin typeface="Century Gothic" panose="020B0502020202020204" pitchFamily="34" charset="0"/>
              </a:rPr>
              <a:t>микрофинансовую</a:t>
            </a:r>
            <a:r>
              <a:rPr lang="ru-RU" sz="1050" dirty="0">
                <a:latin typeface="Century Gothic" panose="020B0502020202020204" pitchFamily="34" charset="0"/>
              </a:rPr>
              <a:t> деятельность, могут </a:t>
            </a:r>
            <a:r>
              <a:rPr lang="ru-RU" sz="1050" b="1" dirty="0">
                <a:latin typeface="Century Gothic" panose="020B0502020202020204" pitchFamily="34" charset="0"/>
              </a:rPr>
              <a:t>инвестировать собственные активы в ценные бумаги </a:t>
            </a:r>
            <a:r>
              <a:rPr lang="ru-RU" sz="1050" dirty="0">
                <a:latin typeface="Century Gothic" panose="020B0502020202020204" pitchFamily="34" charset="0"/>
              </a:rPr>
              <a:t>и иные </a:t>
            </a:r>
            <a:r>
              <a:rPr lang="ru-RU" sz="1050" b="1" dirty="0">
                <a:latin typeface="Century Gothic" panose="020B0502020202020204" pitchFamily="34" charset="0"/>
              </a:rPr>
              <a:t>финансовые инструменты,</a:t>
            </a:r>
            <a:r>
              <a:rPr lang="ru-RU" sz="1050" dirty="0">
                <a:latin typeface="Century Gothic" panose="020B0502020202020204" pitchFamily="34" charset="0"/>
              </a:rPr>
              <a:t> осуществлять </a:t>
            </a:r>
            <a:r>
              <a:rPr lang="ru-RU" sz="1050" b="1" dirty="0">
                <a:latin typeface="Century Gothic" panose="020B0502020202020204" pitchFamily="34" charset="0"/>
              </a:rPr>
              <a:t>лизинговую деятельность, </a:t>
            </a:r>
            <a:r>
              <a:rPr lang="ru-RU" sz="1050" b="1" dirty="0" err="1">
                <a:latin typeface="Century Gothic" panose="020B0502020202020204" pitchFamily="34" charset="0"/>
              </a:rPr>
              <a:t>факторинговые</a:t>
            </a:r>
            <a:r>
              <a:rPr lang="ru-RU" sz="1050" b="1" dirty="0">
                <a:latin typeface="Century Gothic" panose="020B0502020202020204" pitchFamily="34" charset="0"/>
              </a:rPr>
              <a:t> и </a:t>
            </a:r>
            <a:r>
              <a:rPr lang="ru-RU" sz="1050" b="1" dirty="0" err="1">
                <a:latin typeface="Century Gothic" panose="020B0502020202020204" pitchFamily="34" charset="0"/>
              </a:rPr>
              <a:t>форфейтинговые</a:t>
            </a:r>
            <a:r>
              <a:rPr lang="ru-RU" sz="1050" b="1" dirty="0">
                <a:latin typeface="Century Gothic" panose="020B0502020202020204" pitchFamily="34" charset="0"/>
              </a:rPr>
              <a:t> операции</a:t>
            </a:r>
            <a:r>
              <a:rPr lang="ru-RU" sz="1050" dirty="0">
                <a:latin typeface="Century Gothic" panose="020B0502020202020204" pitchFamily="34" charset="0"/>
              </a:rPr>
              <a:t>, предоставлять </a:t>
            </a:r>
            <a:r>
              <a:rPr lang="ru-RU" sz="1050" dirty="0" err="1">
                <a:latin typeface="Century Gothic" panose="020B0502020202020204" pitchFamily="34" charset="0"/>
              </a:rPr>
              <a:t>микрокредиты</a:t>
            </a:r>
            <a:r>
              <a:rPr lang="ru-RU" sz="1050" dirty="0">
                <a:latin typeface="Century Gothic" panose="020B0502020202020204" pitchFamily="34" charset="0"/>
              </a:rPr>
              <a:t> </a:t>
            </a:r>
            <a:r>
              <a:rPr lang="ru-RU" sz="1050" b="1" dirty="0">
                <a:latin typeface="Century Gothic" panose="020B0502020202020204" pitchFamily="34" charset="0"/>
              </a:rPr>
              <a:t>электронным способом</a:t>
            </a:r>
            <a:r>
              <a:rPr lang="ru-RU" sz="1050" dirty="0">
                <a:latin typeface="Century Gothic" panose="020B0502020202020204" pitchFamily="34" charset="0"/>
              </a:rPr>
              <a:t>, осуществлять функции </a:t>
            </a:r>
            <a:r>
              <a:rPr lang="ru-RU" sz="1050" b="1" dirty="0">
                <a:latin typeface="Century Gothic" panose="020B0502020202020204" pitchFamily="34" charset="0"/>
              </a:rPr>
              <a:t>платежного агента и платежного субагента</a:t>
            </a:r>
            <a:r>
              <a:rPr lang="ru-RU" sz="1050" dirty="0">
                <a:latin typeface="Century Gothic" panose="020B0502020202020204" pitchFamily="34" charset="0"/>
              </a:rPr>
              <a:t>, а также агента системы </a:t>
            </a:r>
            <a:r>
              <a:rPr lang="ru-RU" sz="1050" b="1" dirty="0">
                <a:latin typeface="Century Gothic" panose="020B0502020202020204" pitchFamily="34" charset="0"/>
              </a:rPr>
              <a:t>электронных денег</a:t>
            </a:r>
            <a:r>
              <a:rPr lang="ru-RU" sz="1050" dirty="0">
                <a:latin typeface="Century Gothic" panose="020B0502020202020204" pitchFamily="34" charset="0"/>
              </a:rPr>
              <a:t>, и </a:t>
            </a:r>
            <a:r>
              <a:rPr lang="ru-RU" sz="1050" dirty="0" smtClean="0">
                <a:latin typeface="Century Gothic" panose="020B0502020202020204" pitchFamily="34" charset="0"/>
              </a:rPr>
              <a:t>т. д. </a:t>
            </a:r>
            <a:r>
              <a:rPr lang="ru-RU" sz="1050" dirty="0">
                <a:latin typeface="Century Gothic" panose="020B0502020202020204" pitchFamily="34" charset="0"/>
              </a:rPr>
              <a:t>Кроме того, </a:t>
            </a:r>
            <a:r>
              <a:rPr lang="ru-RU" sz="1050" dirty="0" err="1">
                <a:latin typeface="Century Gothic" panose="020B0502020202020204" pitchFamily="34" charset="0"/>
              </a:rPr>
              <a:t>микрофинансовые</a:t>
            </a:r>
            <a:r>
              <a:rPr lang="ru-RU" sz="1050" dirty="0">
                <a:latin typeface="Century Gothic" panose="020B0502020202020204" pitchFamily="34" charset="0"/>
              </a:rPr>
              <a:t> организации могут осуществлять деятельность в форме акционерного общества, </a:t>
            </a:r>
            <a:r>
              <a:rPr lang="ru-RU" sz="1050" b="1" dirty="0">
                <a:latin typeface="Century Gothic" panose="020B0502020202020204" pitchFamily="34" charset="0"/>
              </a:rPr>
              <a:t>выпускать ценные бумаги и облигации.</a:t>
            </a:r>
            <a:endParaRPr lang="ru-RU" sz="105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772622"/>
              </p:ext>
            </p:extLst>
          </p:nvPr>
        </p:nvGraphicFramePr>
        <p:xfrm>
          <a:off x="5619750" y="1238250"/>
          <a:ext cx="5996073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006117"/>
              </p:ext>
            </p:extLst>
          </p:nvPr>
        </p:nvGraphicFramePr>
        <p:xfrm>
          <a:off x="195261" y="1338262"/>
          <a:ext cx="5338763" cy="257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569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4963" y="122115"/>
            <a:ext cx="7427912" cy="909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Arial Narrow" panose="020B0606020202030204" pitchFamily="34" charset="0"/>
              </a:rPr>
              <a:t>Объемы активов и собственного капитала МФО на период 2015-2022 г.</a:t>
            </a:r>
            <a:endParaRPr lang="ru-RU" sz="800" b="1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bject 31"/>
          <p:cNvSpPr txBox="1"/>
          <p:nvPr/>
        </p:nvSpPr>
        <p:spPr>
          <a:xfrm>
            <a:off x="175895" y="6171310"/>
            <a:ext cx="1092889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900" i="1" spc="-5" dirty="0">
                <a:latin typeface="Arial"/>
                <a:cs typeface="Arial"/>
              </a:rPr>
              <a:t>Источник - </a:t>
            </a:r>
            <a:r>
              <a:rPr lang="en-US" sz="900" i="1" spc="-5" dirty="0">
                <a:latin typeface="Arial"/>
                <a:cs typeface="Arial"/>
                <a:hlinkClick r:id="rId2"/>
              </a:rPr>
              <a:t>https://www.nationalbank.kz/ru/news/svedeniya-o-mikrofinansovyh-organizaciyah/rubrics/1890</a:t>
            </a:r>
            <a:endParaRPr sz="900" dirty="0">
              <a:latin typeface="Arial"/>
              <a:cs typeface="Arial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524268"/>
              </p:ext>
            </p:extLst>
          </p:nvPr>
        </p:nvGraphicFramePr>
        <p:xfrm>
          <a:off x="742950" y="1571625"/>
          <a:ext cx="10191750" cy="2981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90576" y="4981575"/>
            <a:ext cx="10645312" cy="770436"/>
          </a:xfrm>
          <a:prstGeom prst="rect">
            <a:avLst/>
          </a:prstGeom>
          <a:noFill/>
          <a:ln w="25400">
            <a:solidFill>
              <a:srgbClr val="C00000"/>
            </a:solidFill>
            <a:prstDash val="solid"/>
          </a:ln>
        </p:spPr>
        <p:txBody>
          <a:bodyPr wrap="square" rtlCol="0" anchor="ctr">
            <a:noAutofit/>
          </a:bodyPr>
          <a:lstStyle/>
          <a:p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 состоянию на 01.10.2022 года объемы активов МФО составили </a:t>
            </a:r>
            <a:r>
              <a:rPr lang="ru-RU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1 033 млрд. </a:t>
            </a:r>
            <a:r>
              <a:rPr lang="ru-RU" sz="1200" b="1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тг</a:t>
            </a:r>
            <a:r>
              <a:rPr lang="ru-RU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что превысили показатели за аналогичный период в прошлом году на </a:t>
            </a:r>
            <a:r>
              <a:rPr lang="ru-RU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44,3%.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Прирост собственного капитала на тот же период составил </a:t>
            </a:r>
            <a:r>
              <a:rPr lang="ru-RU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34,6%.</a:t>
            </a:r>
          </a:p>
          <a:p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период с 2015 по 2022 г. прирост активов и собственного капитала МФО составил 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1159%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 и 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1112%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 соответственно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8" name="object 31"/>
          <p:cNvSpPr txBox="1"/>
          <p:nvPr/>
        </p:nvSpPr>
        <p:spPr>
          <a:xfrm>
            <a:off x="162039" y="5974575"/>
            <a:ext cx="241490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900" i="1" spc="-5" dirty="0">
                <a:latin typeface="Arial"/>
                <a:cs typeface="Arial"/>
              </a:rPr>
              <a:t>*Данные по состоянию на 01.10.2022 г.</a:t>
            </a:r>
            <a:endParaRPr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552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915418"/>
              </p:ext>
            </p:extLst>
          </p:nvPr>
        </p:nvGraphicFramePr>
        <p:xfrm>
          <a:off x="1795463" y="1185120"/>
          <a:ext cx="8591550" cy="3739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34963" y="122115"/>
            <a:ext cx="8837612" cy="909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Arial Narrow" panose="020B0606020202030204" pitchFamily="34" charset="0"/>
              </a:rPr>
              <a:t>Объемы активов МФО по состоянию на 01.10.2022 г.</a:t>
            </a:r>
            <a:endParaRPr lang="ru-RU" sz="800" b="1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bject 31"/>
          <p:cNvSpPr txBox="1"/>
          <p:nvPr/>
        </p:nvSpPr>
        <p:spPr>
          <a:xfrm>
            <a:off x="175895" y="6171310"/>
            <a:ext cx="1092889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900" i="1" spc="-5" dirty="0">
                <a:latin typeface="Arial"/>
                <a:cs typeface="Arial"/>
              </a:rPr>
              <a:t>Источник - </a:t>
            </a:r>
            <a:r>
              <a:rPr lang="en-US" sz="900" i="1" spc="-5" dirty="0">
                <a:latin typeface="Arial"/>
                <a:cs typeface="Arial"/>
                <a:hlinkClick r:id="rId3"/>
              </a:rPr>
              <a:t>https://www.nationalbank.kz/ru/news/svedeniya-o-mikrofinansovyh-organizaciyah/rubrics/1890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1526" y="5164170"/>
            <a:ext cx="10563224" cy="938719"/>
          </a:xfrm>
          <a:prstGeom prst="rect">
            <a:avLst/>
          </a:prstGeom>
          <a:noFill/>
          <a:ln w="25400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По состоянию на 01.10.2021 года, </a:t>
            </a:r>
            <a:r>
              <a:rPr lang="ru-RU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ТОП 20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МФО по активам занимают </a:t>
            </a:r>
            <a:r>
              <a:rPr lang="ru-RU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85%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 рынка;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В том числе ТОО «МФО «KMF (КМФ)» занимает </a:t>
            </a:r>
            <a:r>
              <a:rPr lang="ru-RU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22%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 рынка. KMF – традиционный лидер рынка – в минувшем году показал прирост активов на </a:t>
            </a: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35,5%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(до </a:t>
            </a: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61 </a:t>
            </a:r>
            <a:r>
              <a:rPr lang="ru-RU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млрд </a:t>
            </a:r>
            <a:r>
              <a:rPr lang="ru-RU" sz="1100" b="1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тг</a:t>
            </a: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). В 2021 году KMF запустил продукт </a:t>
            </a:r>
            <a:r>
              <a:rPr lang="ru-RU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«автокредитование</a:t>
            </a: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»,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тем самым диверсифицировав свой портфель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. В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том же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году KMF впервые вышел на фондовый рынок </a:t>
            </a:r>
            <a:r>
              <a:rPr lang="ru-RU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(KASE),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разместив в сентябре </a:t>
            </a:r>
            <a:r>
              <a:rPr lang="ru-RU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двухлетние облигации на 10 млрд </a:t>
            </a:r>
            <a:r>
              <a:rPr lang="ru-RU" sz="1100" b="1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тг</a:t>
            </a: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(объем всей программы первого выпуска – </a:t>
            </a:r>
            <a:r>
              <a:rPr lang="ru-RU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20 </a:t>
            </a: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млрд </a:t>
            </a:r>
            <a:r>
              <a:rPr lang="ru-RU" sz="1100" b="1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тг</a:t>
            </a: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)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под </a:t>
            </a:r>
            <a:r>
              <a:rPr lang="ru-RU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13%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 годовых.</a:t>
            </a:r>
            <a:endParaRPr lang="ru-RU" sz="11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4963" y="122115"/>
            <a:ext cx="7969452" cy="909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Arial Narrow" panose="020B0606020202030204" pitchFamily="34" charset="0"/>
              </a:rPr>
              <a:t>Объемы собственного капитала МФО по состоянию на 01.10.2022 г.</a:t>
            </a:r>
            <a:endParaRPr lang="ru-RU" sz="800" b="1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bject 31"/>
          <p:cNvSpPr txBox="1"/>
          <p:nvPr/>
        </p:nvSpPr>
        <p:spPr>
          <a:xfrm>
            <a:off x="175895" y="6171310"/>
            <a:ext cx="1092889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900" i="1" spc="-5" dirty="0">
                <a:latin typeface="Arial"/>
                <a:cs typeface="Arial"/>
              </a:rPr>
              <a:t>Источник - </a:t>
            </a:r>
            <a:r>
              <a:rPr lang="en-US" sz="900" i="1" spc="-5" dirty="0">
                <a:latin typeface="Arial"/>
                <a:cs typeface="Arial"/>
                <a:hlinkClick r:id="rId2"/>
              </a:rPr>
              <a:t>https://www.nationalbank.kz/ru/news/svedeniya-o-mikrofinansovyh-organizaciyah/rubrics/1890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9626" y="5373720"/>
            <a:ext cx="10563224" cy="523220"/>
          </a:xfrm>
          <a:prstGeom prst="rect">
            <a:avLst/>
          </a:prstGeom>
          <a:noFill/>
          <a:ln w="25400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По состоянию на 01.10.2021 года, ТОП 20 МФО по собственному капиталу занимают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75%</a:t>
            </a:r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 рынка;</a:t>
            </a:r>
          </a:p>
          <a:p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В том числе ТОО «МФО «KMF (КМФ)» занимает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17%</a:t>
            </a:r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 рынка.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297016"/>
              </p:ext>
            </p:extLst>
          </p:nvPr>
        </p:nvGraphicFramePr>
        <p:xfrm>
          <a:off x="1771650" y="1306245"/>
          <a:ext cx="8639175" cy="3884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48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4963" y="122115"/>
            <a:ext cx="8044266" cy="909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Arial Narrow" panose="020B0606020202030204" pitchFamily="34" charset="0"/>
              </a:rPr>
              <a:t>Остаток основного долга по займам МФО в разрезе ЮЛ и ФЛ за период 2018-2022 г. </a:t>
            </a:r>
            <a:endParaRPr lang="ru-RU" sz="800" b="1" i="1" dirty="0">
              <a:latin typeface="Arial Narrow" panose="020B0606020202030204" pitchFamily="34" charset="0"/>
            </a:endParaRPr>
          </a:p>
        </p:txBody>
      </p:sp>
      <p:sp>
        <p:nvSpPr>
          <p:cNvPr id="7" name="object 31"/>
          <p:cNvSpPr txBox="1"/>
          <p:nvPr/>
        </p:nvSpPr>
        <p:spPr>
          <a:xfrm>
            <a:off x="175895" y="6171310"/>
            <a:ext cx="1092889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900" i="1" spc="-5" dirty="0">
                <a:latin typeface="Arial"/>
                <a:cs typeface="Arial"/>
              </a:rPr>
              <a:t>Источник - </a:t>
            </a:r>
            <a:r>
              <a:rPr lang="en-US" sz="900" i="1" spc="-5" dirty="0">
                <a:latin typeface="Arial"/>
                <a:cs typeface="Arial"/>
                <a:hlinkClick r:id="rId2"/>
              </a:rPr>
              <a:t>https://www.nationalbank.kz/ru/news/svedeniya-o-mikrofinansovyh-organizaciyah/rubrics/1890</a:t>
            </a:r>
            <a:endParaRPr sz="900" dirty="0">
              <a:latin typeface="Arial"/>
              <a:cs typeface="Arial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897812"/>
              </p:ext>
            </p:extLst>
          </p:nvPr>
        </p:nvGraphicFramePr>
        <p:xfrm>
          <a:off x="781050" y="1539255"/>
          <a:ext cx="10172700" cy="3470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09626" y="5172075"/>
            <a:ext cx="10229849" cy="732336"/>
          </a:xfrm>
          <a:prstGeom prst="rect">
            <a:avLst/>
          </a:prstGeom>
          <a:noFill/>
          <a:ln w="25400">
            <a:solidFill>
              <a:srgbClr val="C00000"/>
            </a:solidFill>
            <a:prstDash val="solid"/>
          </a:ln>
        </p:spPr>
        <p:txBody>
          <a:bodyPr wrap="square" rtlCol="0" anchor="ctr">
            <a:no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По состоянию на 01.10.2022 года </a:t>
            </a:r>
            <a:r>
              <a:rPr lang="ru-RU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ОД </a:t>
            </a:r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МФО составили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947,6 млрд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. </a:t>
            </a:r>
            <a:r>
              <a:rPr lang="ru-RU" sz="14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тг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что превысили показатели за аналогичный период в прошлом году на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49%. </a:t>
            </a:r>
            <a:r>
              <a:rPr lang="ru-RU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Прирост ОД ЮЛ и ФЛ  МФО составили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18%</a:t>
            </a:r>
            <a:r>
              <a:rPr lang="ru-RU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и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50%</a:t>
            </a:r>
            <a:r>
              <a:rPr lang="ru-RU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соответственно.</a:t>
            </a:r>
            <a:endParaRPr lang="ru-RU" sz="14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 </a:t>
            </a:r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период с 2018 по 2022 г. прирост суммы кредита МФО по ОД. составил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346%.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43078" y="3508166"/>
            <a:ext cx="717983" cy="415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00" b="1" dirty="0">
                <a:latin typeface="Century Gothic" panose="020B0502020202020204" pitchFamily="34" charset="0"/>
              </a:rPr>
              <a:t>212 152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29819" y="3300347"/>
            <a:ext cx="717983" cy="415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00" b="1" dirty="0">
                <a:latin typeface="Century Gothic" panose="020B0502020202020204" pitchFamily="34" charset="0"/>
              </a:rPr>
              <a:t>288 801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474368" y="2298566"/>
            <a:ext cx="717983" cy="415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>
                <a:latin typeface="Century Gothic" panose="020B0502020202020204" pitchFamily="34" charset="0"/>
              </a:rPr>
              <a:t>635 627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9455568" y="1403563"/>
            <a:ext cx="717983" cy="415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latin typeface="Century Gothic" panose="020B0502020202020204" pitchFamily="34" charset="0"/>
              </a:rPr>
              <a:t>947 593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14" name="object 31"/>
          <p:cNvSpPr txBox="1"/>
          <p:nvPr/>
        </p:nvSpPr>
        <p:spPr>
          <a:xfrm>
            <a:off x="162039" y="5974575"/>
            <a:ext cx="241490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900" i="1" spc="-5" dirty="0">
                <a:latin typeface="Arial"/>
                <a:cs typeface="Arial"/>
              </a:rPr>
              <a:t>*Данные по состоянию на 01.10.2022 г.</a:t>
            </a:r>
            <a:endParaRPr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61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39343</TotalTime>
  <Words>952</Words>
  <Application>Microsoft Office PowerPoint</Application>
  <PresentationFormat>Широкоэкранный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Количество МФО в РК и прирост за период 2015-2022 г.</vt:lpstr>
      <vt:lpstr>Объемы кредитования на рынке микрофинансирования за период 2015-2021 г.</vt:lpstr>
      <vt:lpstr>Судный портфель в разрезе МФО и БВУ за период 2016-2022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Абзал Ағыбайұлы Қуандық</dc:creator>
  <cp:lastModifiedBy>Данияр Дәуленұлы Қапсеметов</cp:lastModifiedBy>
  <cp:revision>635</cp:revision>
  <cp:lastPrinted>2022-09-12T10:06:27Z</cp:lastPrinted>
  <dcterms:created xsi:type="dcterms:W3CDTF">2022-08-17T04:27:35Z</dcterms:created>
  <dcterms:modified xsi:type="dcterms:W3CDTF">2023-03-16T05:40:14Z</dcterms:modified>
</cp:coreProperties>
</file>